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82" r:id="rId6"/>
    <p:sldId id="283" r:id="rId7"/>
    <p:sldId id="267" r:id="rId8"/>
    <p:sldId id="284" r:id="rId9"/>
    <p:sldId id="285" r:id="rId10"/>
    <p:sldId id="286" r:id="rId11"/>
    <p:sldId id="287" r:id="rId12"/>
    <p:sldId id="288" r:id="rId13"/>
    <p:sldId id="289" r:id="rId14"/>
    <p:sldId id="290" r:id="rId15"/>
    <p:sldId id="291" r:id="rId16"/>
    <p:sldId id="268"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2" r:id="rId47"/>
    <p:sldId id="323" r:id="rId48"/>
    <p:sldId id="324" r:id="rId49"/>
    <p:sldId id="325" r:id="rId50"/>
    <p:sldId id="326" r:id="rId51"/>
    <p:sldId id="26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3289"/>
    <a:srgbClr val="D0402E"/>
    <a:srgbClr val="222B89"/>
    <a:srgbClr val="BE5F33"/>
    <a:srgbClr val="4F384B"/>
    <a:srgbClr val="5F3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94674"/>
  </p:normalViewPr>
  <p:slideViewPr>
    <p:cSldViewPr snapToGrid="0" snapToObjects="1">
      <p:cViewPr varScale="1">
        <p:scale>
          <a:sx n="110" d="100"/>
          <a:sy n="110" d="100"/>
        </p:scale>
        <p:origin x="7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ED6B8F28-10E4-FC4E-89CD-516875AE5460}"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1FF768-24A0-774B-A99C-BC14E79F17AD}" type="slidenum">
              <a:rPr kumimoji="1" lang="zh-CN" altLang="en-US" smtClean="0"/>
            </a:fld>
            <a:endParaRPr kumimoji="1" lang="zh-CN" altLang="en-US"/>
          </a:p>
        </p:txBody>
      </p:sp>
      <p:pic>
        <p:nvPicPr>
          <p:cNvPr id="2" name="图片 1" descr="rust online"/>
          <p:cNvPicPr>
            <a:picLocks noChangeAspect="1"/>
          </p:cNvPicPr>
          <p:nvPr userDrawn="1"/>
        </p:nvPicPr>
        <p:blipFill>
          <a:blip r:embed="rId2"/>
          <a:stretch>
            <a:fillRect/>
          </a:stretch>
        </p:blipFill>
        <p:spPr>
          <a:xfrm>
            <a:off x="0" y="0"/>
            <a:ext cx="1219073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sp>
        <p:nvSpPr>
          <p:cNvPr id="8" name="文本框 7"/>
          <p:cNvSpPr txBox="1"/>
          <p:nvPr userDrawn="1"/>
        </p:nvSpPr>
        <p:spPr>
          <a:xfrm>
            <a:off x="3272530" y="2413337"/>
            <a:ext cx="5646939" cy="1015663"/>
          </a:xfrm>
          <a:prstGeom prst="rect">
            <a:avLst/>
          </a:prstGeom>
          <a:noFill/>
        </p:spPr>
        <p:txBody>
          <a:bodyPr wrap="square" rtlCol="0">
            <a:spAutoFit/>
          </a:bodyPr>
          <a:lstStyle/>
          <a:p>
            <a:pPr algn="ctr"/>
            <a:r>
              <a:rPr kumimoji="1" lang="en-US" altLang="zh-CN" sz="6000" b="1" dirty="0">
                <a:solidFill>
                  <a:schemeClr val="bg1"/>
                </a:solidFill>
                <a:latin typeface="Proxima Nova Rg" panose="02000506030000020004" pitchFamily="2" charset="0"/>
              </a:rPr>
              <a:t>Thanks</a:t>
            </a:r>
            <a:endParaRPr kumimoji="1" lang="zh-CN" altLang="en-US" sz="6000" b="1" dirty="0">
              <a:solidFill>
                <a:schemeClr val="bg1"/>
              </a:solidFill>
              <a:latin typeface="Proxima Nova Rg" panose="02000506030000020004" pitchFamily="2" charset="0"/>
            </a:endParaRPr>
          </a:p>
        </p:txBody>
      </p:sp>
      <p:sp>
        <p:nvSpPr>
          <p:cNvPr id="10" name="Date Placeholder 2"/>
          <p:cNvSpPr txBox="1"/>
          <p:nvPr userDrawn="1"/>
        </p:nvSpPr>
        <p:spPr>
          <a:xfrm>
            <a:off x="4242902" y="3429000"/>
            <a:ext cx="3706194" cy="36512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x-none" altLang="zh-CN" sz="1600" b="0" i="0">
                <a:solidFill>
                  <a:schemeClr val="bg1"/>
                </a:solidFill>
                <a:latin typeface="Proxima Nova Lt" panose="02000506030000020004" pitchFamily="2" charset="0"/>
              </a:rPr>
              <a:t>Rust</a:t>
            </a:r>
            <a:r>
              <a:rPr lang="zh-CN" altLang="en-US" sz="1600" b="0" i="0" dirty="0">
                <a:solidFill>
                  <a:schemeClr val="bg1"/>
                </a:solidFill>
                <a:latin typeface="Proxima Nova Lt" panose="02000506030000020004" pitchFamily="2" charset="0"/>
              </a:rPr>
              <a:t> </a:t>
            </a:r>
            <a:r>
              <a:rPr lang="en-US" altLang="zh-CN" sz="1600" b="0" i="0" dirty="0">
                <a:solidFill>
                  <a:schemeClr val="bg1"/>
                </a:solidFill>
                <a:latin typeface="Proxima Nova Lt" panose="02000506030000020004" pitchFamily="2" charset="0"/>
              </a:rPr>
              <a:t>China</a:t>
            </a:r>
            <a:r>
              <a:rPr lang="zh-CN" altLang="en-US" sz="1600" b="0" i="0" dirty="0">
                <a:solidFill>
                  <a:schemeClr val="bg1"/>
                </a:solidFill>
                <a:latin typeface="Proxima Nova Lt" panose="02000506030000020004" pitchFamily="2" charset="0"/>
              </a:rPr>
              <a:t> </a:t>
            </a:r>
            <a:r>
              <a:rPr lang="en-US" altLang="zh-CN" sz="1600" b="0" i="0" dirty="0">
                <a:solidFill>
                  <a:schemeClr val="bg1"/>
                </a:solidFill>
                <a:latin typeface="Proxima Nova Lt" panose="02000506030000020004" pitchFamily="2" charset="0"/>
              </a:rPr>
              <a:t>Conf</a:t>
            </a:r>
            <a:r>
              <a:rPr lang="zh-CN" altLang="en-US" sz="1600" b="0" i="0" dirty="0">
                <a:solidFill>
                  <a:schemeClr val="bg1"/>
                </a:solidFill>
                <a:latin typeface="Proxima Nova Lt" panose="02000506030000020004" pitchFamily="2" charset="0"/>
              </a:rPr>
              <a:t> </a:t>
            </a:r>
            <a:r>
              <a:rPr lang="en-US" altLang="zh-CN" sz="1600" b="0" i="0" dirty="0">
                <a:solidFill>
                  <a:schemeClr val="bg1"/>
                </a:solidFill>
                <a:latin typeface="Proxima Nova Lt" panose="02000506030000020004" pitchFamily="2" charset="0"/>
              </a:rPr>
              <a:t>2021-2022</a:t>
            </a:r>
            <a:r>
              <a:rPr lang="zh-CN" altLang="en-US" sz="1600" b="0" i="0" dirty="0">
                <a:solidFill>
                  <a:schemeClr val="bg1"/>
                </a:solidFill>
                <a:latin typeface="Proxima Nova Lt" panose="02000506030000020004" pitchFamily="2" charset="0"/>
              </a:rPr>
              <a:t> </a:t>
            </a:r>
            <a:endParaRPr lang="zh-CN" altLang="en-US" sz="1600" b="0" i="0" dirty="0">
              <a:solidFill>
                <a:schemeClr val="bg1"/>
              </a:solidFill>
              <a:latin typeface="Proxima Nova Lt" panose="02000506030000020004" pitchFamily="2" charset="0"/>
            </a:endParaRPr>
          </a:p>
          <a:p>
            <a:pPr algn="ctr"/>
            <a:r>
              <a:rPr lang="zh-CN" altLang="en-US" sz="1600" b="0" i="0" dirty="0">
                <a:solidFill>
                  <a:schemeClr val="bg1"/>
                </a:solidFill>
                <a:latin typeface="Proxima Nova Lt" panose="02000506030000020004" pitchFamily="2" charset="0"/>
              </a:rPr>
              <a:t> </a:t>
            </a:r>
            <a:r>
              <a:rPr lang="en-US" altLang="zh-CN" sz="1600" b="0" i="0" dirty="0">
                <a:solidFill>
                  <a:schemeClr val="bg1"/>
                </a:solidFill>
                <a:latin typeface="Proxima Nova Lt" panose="02000506030000020004" pitchFamily="2" charset="0"/>
              </a:rPr>
              <a:t>Online,</a:t>
            </a:r>
            <a:r>
              <a:rPr lang="zh-CN" altLang="en-US" sz="1600" b="0" i="0" dirty="0">
                <a:solidFill>
                  <a:schemeClr val="bg1"/>
                </a:solidFill>
                <a:latin typeface="Proxima Nova Lt" panose="02000506030000020004" pitchFamily="2" charset="0"/>
              </a:rPr>
              <a:t> </a:t>
            </a:r>
            <a:r>
              <a:rPr lang="en-US" altLang="zh-CN" sz="1600" b="0" i="0" dirty="0">
                <a:solidFill>
                  <a:schemeClr val="bg1"/>
                </a:solidFill>
                <a:latin typeface="Proxima Nova Lt" panose="02000506030000020004" pitchFamily="2" charset="0"/>
              </a:rPr>
              <a:t>China</a:t>
            </a:r>
            <a:endParaRPr lang="x-none" altLang="zh-CN" sz="1600" b="0" i="0">
              <a:solidFill>
                <a:schemeClr val="bg1"/>
              </a:solidFill>
              <a:latin typeface="Proxima Nova Lt" panose="02000506030000020004"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556796" y="802579"/>
            <a:ext cx="1078407" cy="1078407"/>
          </a:xfrm>
          <a:prstGeom prst="rect">
            <a:avLst/>
          </a:prstGeom>
        </p:spPr>
      </p:pic>
      <p:pic>
        <p:nvPicPr>
          <p:cNvPr id="9" name="图片 8"/>
          <p:cNvPicPr>
            <a:picLocks noChangeAspect="1"/>
          </p:cNvPicPr>
          <p:nvPr userDrawn="1"/>
        </p:nvPicPr>
        <p:blipFill>
          <a:blip r:embed="rId3"/>
          <a:stretch>
            <a:fillRect/>
          </a:stretch>
        </p:blipFill>
        <p:spPr>
          <a:xfrm>
            <a:off x="0" y="6425705"/>
            <a:ext cx="12192000" cy="432295"/>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556796" y="802579"/>
            <a:ext cx="1078407" cy="1078407"/>
          </a:xfrm>
          <a:prstGeom prst="rect">
            <a:avLst/>
          </a:prstGeom>
        </p:spPr>
      </p:pic>
      <p:pic>
        <p:nvPicPr>
          <p:cNvPr id="9" name="图片 8"/>
          <p:cNvPicPr>
            <a:picLocks noChangeAspect="1"/>
          </p:cNvPicPr>
          <p:nvPr userDrawn="1"/>
        </p:nvPicPr>
        <p:blipFill>
          <a:blip r:embed="rId3"/>
          <a:stretch>
            <a:fillRect/>
          </a:stretch>
        </p:blipFill>
        <p:spPr>
          <a:xfrm>
            <a:off x="0" y="6425705"/>
            <a:ext cx="12192000" cy="432295"/>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432295"/>
          </a:xfrm>
          <a:prstGeom prst="rect">
            <a:avLst/>
          </a:prstGeom>
        </p:spPr>
      </p:pic>
      <p:pic>
        <p:nvPicPr>
          <p:cNvPr id="3" name="图片 2"/>
          <p:cNvPicPr>
            <a:picLocks noChangeAspect="1"/>
          </p:cNvPicPr>
          <p:nvPr userDrawn="1"/>
        </p:nvPicPr>
        <p:blipFill>
          <a:blip r:embed="rId3"/>
          <a:stretch>
            <a:fillRect/>
          </a:stretch>
        </p:blipFill>
        <p:spPr>
          <a:xfrm>
            <a:off x="11042933" y="5739839"/>
            <a:ext cx="801256" cy="801256"/>
          </a:xfrm>
          <a:prstGeom prst="rect">
            <a:avLst/>
          </a:prstGeom>
        </p:spPr>
      </p:pic>
      <p:sp>
        <p:nvSpPr>
          <p:cNvPr id="2" name="Date Placeholder 2"/>
          <p:cNvSpPr txBox="1"/>
          <p:nvPr userDrawn="1"/>
        </p:nvSpPr>
        <p:spPr>
          <a:xfrm>
            <a:off x="8244840" y="79375"/>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a:off x="0" y="6425705"/>
            <a:ext cx="12192000" cy="432295"/>
          </a:xfrm>
          <a:prstGeom prst="rect">
            <a:avLst/>
          </a:prstGeom>
        </p:spPr>
      </p:pic>
      <p:pic>
        <p:nvPicPr>
          <p:cNvPr id="6" name="图片 5"/>
          <p:cNvPicPr>
            <a:picLocks noChangeAspect="1"/>
          </p:cNvPicPr>
          <p:nvPr userDrawn="1"/>
        </p:nvPicPr>
        <p:blipFill>
          <a:blip r:embed="rId3"/>
          <a:stretch>
            <a:fillRect/>
          </a:stretch>
        </p:blipFill>
        <p:spPr>
          <a:xfrm>
            <a:off x="11042933" y="313154"/>
            <a:ext cx="801256" cy="801256"/>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a:stretch>
            <a:fillRect/>
          </a:stretch>
        </p:blipFill>
        <p:spPr>
          <a:xfrm>
            <a:off x="11042933" y="313154"/>
            <a:ext cx="801256" cy="801256"/>
          </a:xfrm>
          <a:prstGeom prst="rect">
            <a:avLst/>
          </a:prstGeom>
        </p:spPr>
      </p:pic>
      <p:pic>
        <p:nvPicPr>
          <p:cNvPr id="28" name="图片 27"/>
          <p:cNvPicPr>
            <a:picLocks noChangeAspect="1"/>
          </p:cNvPicPr>
          <p:nvPr userDrawn="1"/>
        </p:nvPicPr>
        <p:blipFill>
          <a:blip r:embed="rId3"/>
          <a:stretch>
            <a:fillRect/>
          </a:stretch>
        </p:blipFill>
        <p:spPr>
          <a:xfrm>
            <a:off x="0" y="6425705"/>
            <a:ext cx="12192000" cy="432295"/>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6425705"/>
            <a:ext cx="12192000" cy="432295"/>
          </a:xfrm>
          <a:prstGeom prst="rect">
            <a:avLst/>
          </a:prstGeom>
        </p:spPr>
      </p:pic>
      <p:pic>
        <p:nvPicPr>
          <p:cNvPr id="3" name="图片 2"/>
          <p:cNvPicPr>
            <a:picLocks noChangeAspect="1"/>
          </p:cNvPicPr>
          <p:nvPr userDrawn="1"/>
        </p:nvPicPr>
        <p:blipFill>
          <a:blip r:embed="rId3"/>
          <a:stretch>
            <a:fillRect/>
          </a:stretch>
        </p:blipFill>
        <p:spPr>
          <a:xfrm>
            <a:off x="408323" y="313154"/>
            <a:ext cx="801256" cy="801256"/>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solidFill>
                <a:latin typeface="Proxima Nova Lt" panose="02000506030000020004" pitchFamily="2" charset="0"/>
              </a:rPr>
              <a:t>Rust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Conf</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2021</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2022, Online,</a:t>
            </a:r>
            <a:r>
              <a:rPr lang="zh-CN" altLang="en-US" b="0" i="0" dirty="0">
                <a:solidFill>
                  <a:schemeClr val="bg1"/>
                </a:solidFill>
                <a:latin typeface="Proxima Nova Lt" panose="02000506030000020004" pitchFamily="2" charset="0"/>
              </a:rPr>
              <a:t> </a:t>
            </a:r>
            <a:r>
              <a:rPr lang="en-US" altLang="zh-CN" b="0" i="0" dirty="0">
                <a:solidFill>
                  <a:schemeClr val="bg1"/>
                </a:solidFill>
                <a:latin typeface="Proxima Nova Lt" panose="02000506030000020004" pitchFamily="2" charset="0"/>
              </a:rPr>
              <a:t>China</a:t>
            </a:r>
            <a:endParaRPr lang="x-none" altLang="zh-CN" b="0" i="0">
              <a:solidFill>
                <a:schemeClr val="bg1"/>
              </a:solidFill>
              <a:latin typeface="Proxima Nova Lt" panose="02000506030000020004"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1042933" y="313154"/>
            <a:ext cx="801256" cy="801256"/>
          </a:xfrm>
          <a:prstGeom prst="rect">
            <a:avLst/>
          </a:prstGeom>
        </p:spPr>
      </p:pic>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lumMod val="75000"/>
                  </a:schemeClr>
                </a:solidFill>
                <a:latin typeface="Proxima Nova Lt" panose="02000506030000020004" pitchFamily="2" charset="0"/>
              </a:rPr>
              <a:t>Rust</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China</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Conf</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2021</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2022, Online,</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China</a:t>
            </a:r>
            <a:endParaRPr lang="en-US" altLang="zh-CN" b="0" i="0" dirty="0">
              <a:solidFill>
                <a:schemeClr val="bg1">
                  <a:lumMod val="75000"/>
                </a:schemeClr>
              </a:solidFill>
              <a:latin typeface="Proxima Nova Lt" panose="02000506030000020004"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1042933" y="313154"/>
            <a:ext cx="801256" cy="801256"/>
          </a:xfrm>
          <a:prstGeom prst="rect">
            <a:avLst/>
          </a:prstGeom>
        </p:spPr>
      </p:pic>
      <p:sp>
        <p:nvSpPr>
          <p:cNvPr id="15" name="矩形 14"/>
          <p:cNvSpPr/>
          <p:nvPr userDrawn="1"/>
        </p:nvSpPr>
        <p:spPr>
          <a:xfrm>
            <a:off x="5839193" y="1434551"/>
            <a:ext cx="5015068" cy="5094113"/>
          </a:xfrm>
          <a:prstGeom prst="rect">
            <a:avLst/>
          </a:prstGeom>
          <a:gradFill>
            <a:gsLst>
              <a:gs pos="0">
                <a:srgbClr val="5F3E7D"/>
              </a:gs>
              <a:gs pos="100000">
                <a:srgbClr val="222B89">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967218" y="636104"/>
            <a:ext cx="3661964" cy="4240696"/>
          </a:xfrm>
          <a:prstGeom prst="rect">
            <a:avLst/>
          </a:prstGeom>
          <a:gradFill>
            <a:gsLst>
              <a:gs pos="30000">
                <a:srgbClr val="222B89"/>
              </a:gs>
              <a:gs pos="99000">
                <a:srgbClr val="BE5F33">
                  <a:alpha val="69965"/>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3695678" y="329334"/>
            <a:ext cx="5956077" cy="5164816"/>
          </a:xfrm>
          <a:prstGeom prst="rect">
            <a:avLst/>
          </a:prstGeom>
          <a:gradFill>
            <a:gsLst>
              <a:gs pos="0">
                <a:srgbClr val="2A3289"/>
              </a:gs>
              <a:gs pos="100000">
                <a:srgbClr val="D0402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Date Placeholder 2"/>
          <p:cNvSpPr txBox="1"/>
          <p:nvPr userDrawn="1"/>
        </p:nvSpPr>
        <p:spPr>
          <a:xfrm>
            <a:off x="300355" y="6525260"/>
            <a:ext cx="3912870" cy="299085"/>
          </a:xfrm>
          <a:prstGeom prst="rect">
            <a:avLst/>
          </a:prstGeom>
        </p:spPr>
        <p:txBody>
          <a:bodyPr vert="horz" lIns="91440" tIns="45720" rIns="91440" bIns="45720" rtlCol="0" anchor="ctr"/>
          <a:lstStyle>
            <a:defPPr>
              <a:defRPr lang="x-non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x-none" altLang="zh-CN" b="0" i="0">
                <a:solidFill>
                  <a:schemeClr val="bg1">
                    <a:lumMod val="75000"/>
                  </a:schemeClr>
                </a:solidFill>
                <a:latin typeface="Proxima Nova Lt" panose="02000506030000020004" pitchFamily="2" charset="0"/>
              </a:rPr>
              <a:t>Rust</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China</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Conf</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2021</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2022, Online,</a:t>
            </a:r>
            <a:r>
              <a:rPr lang="zh-CN" altLang="en-US" b="0" i="0" dirty="0">
                <a:solidFill>
                  <a:schemeClr val="bg1">
                    <a:lumMod val="75000"/>
                  </a:schemeClr>
                </a:solidFill>
                <a:latin typeface="Proxima Nova Lt" panose="02000506030000020004" pitchFamily="2" charset="0"/>
              </a:rPr>
              <a:t> </a:t>
            </a:r>
            <a:r>
              <a:rPr lang="en-US" altLang="zh-CN" b="0" i="0" dirty="0">
                <a:solidFill>
                  <a:schemeClr val="bg1">
                    <a:lumMod val="75000"/>
                  </a:schemeClr>
                </a:solidFill>
                <a:latin typeface="Proxima Nova Lt" panose="02000506030000020004" pitchFamily="2" charset="0"/>
              </a:rPr>
              <a:t>China</a:t>
            </a:r>
            <a:endParaRPr lang="en-US" altLang="zh-CN" b="0" i="0" dirty="0">
              <a:solidFill>
                <a:schemeClr val="bg1">
                  <a:lumMod val="75000"/>
                </a:schemeClr>
              </a:solidFill>
              <a:latin typeface="Proxima Nova Lt" panose="02000506030000020004"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8.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image" Target="../media/image36.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8.xml"/><Relationship Id="rId2" Type="http://schemas.openxmlformats.org/officeDocument/2006/relationships/image" Target="../media/image38.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8.xml"/><Relationship Id="rId2" Type="http://schemas.openxmlformats.org/officeDocument/2006/relationships/image" Target="../media/image41.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8.xml"/><Relationship Id="rId2" Type="http://schemas.openxmlformats.org/officeDocument/2006/relationships/image" Target="../media/image42.png"/><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2" name="内容占位符 1"/>
          <p:cNvSpPr>
            <a:spLocks noGrp="1"/>
          </p:cNvSpPr>
          <p:nvPr>
            <p:ph sz="half" idx="1"/>
          </p:nvPr>
        </p:nvSpPr>
        <p:spPr>
          <a:xfrm>
            <a:off x="747395" y="1405255"/>
            <a:ext cx="10515600" cy="4351338"/>
          </a:xfrm>
        </p:spPr>
        <p:txBody>
          <a:bodyPr>
            <a:normAutofit lnSpcReduction="10000"/>
          </a:bodyPr>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4. </a:t>
            </a:r>
            <a:r>
              <a:rPr lang="zh-CN" altLang="en-US">
                <a:latin typeface="PingFang SC Regular" panose="020B0400000000000000" charset="-122"/>
                <a:ea typeface="PingFang SC Regular" panose="020B0400000000000000" charset="-122"/>
                <a:cs typeface="PingFang SC Regular" panose="020B0400000000000000" charset="-122"/>
                <a:sym typeface="+mn-ea"/>
              </a:rPr>
              <a:t>方便</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新手对如何编写地道和健壮的</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代码建立「框架思维」</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en-US" altLang="zh-CN">
                <a:latin typeface="PingFang SC Regular" panose="020B0400000000000000" charset="-122"/>
                <a:ea typeface="PingFang SC Regular" panose="020B0400000000000000" charset="-122"/>
                <a:cs typeface="PingFang SC Regular" panose="020B0400000000000000" charset="-122"/>
                <a:sym typeface="+mn-ea"/>
              </a:rPr>
              <a:t>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编码规范，从代码风格到代码实践，为新手建立了一个编写地道</a:t>
            </a:r>
            <a:r>
              <a:rPr lang="en-US" altLang="zh-CN">
                <a:latin typeface="PingFang SC Regular" panose="020B0400000000000000" charset="-122"/>
                <a:ea typeface="PingFang SC Regular" panose="020B0400000000000000" charset="-122"/>
                <a:cs typeface="PingFang SC Regular" panose="020B0400000000000000" charset="-122"/>
                <a:sym typeface="+mn-ea"/>
              </a:rPr>
              <a:t> Rust</a:t>
            </a:r>
            <a:r>
              <a:rPr lang="zh-CN" altLang="en-US">
                <a:latin typeface="PingFang SC Regular" panose="020B0400000000000000" charset="-122"/>
                <a:ea typeface="PingFang SC Regular" panose="020B0400000000000000" charset="-122"/>
                <a:cs typeface="PingFang SC Regular" panose="020B0400000000000000" charset="-122"/>
                <a:sym typeface="+mn-ea"/>
              </a:rPr>
              <a:t>代码的「</a:t>
            </a:r>
            <a:r>
              <a:rPr lang="zh-CN" altLang="en-US">
                <a:latin typeface="PingFang SC Regular" panose="020B0400000000000000" charset="-122"/>
                <a:ea typeface="PingFang SC Regular" panose="020B0400000000000000" charset="-122"/>
                <a:cs typeface="PingFang SC Regular" panose="020B0400000000000000" charset="-122"/>
                <a:sym typeface="+mn-ea"/>
              </a:rPr>
              <a:t>框架」</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zh-CN" altLang="en-US">
                <a:latin typeface="PingFang SC Regular" panose="020B0400000000000000" charset="-122"/>
                <a:ea typeface="PingFang SC Regular" panose="020B0400000000000000" charset="-122"/>
                <a:cs typeface="PingFang SC Regular" panose="020B0400000000000000" charset="-122"/>
                <a:sym typeface="+mn-ea"/>
              </a:rPr>
              <a:t>让每个</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开发者都可以了解代码坏味道的边界在</a:t>
            </a:r>
            <a:r>
              <a:rPr lang="zh-CN" altLang="en-US">
                <a:latin typeface="PingFang SC Regular" panose="020B0400000000000000" charset="-122"/>
                <a:ea typeface="PingFang SC Regular" panose="020B0400000000000000" charset="-122"/>
                <a:cs typeface="PingFang SC Regular" panose="020B0400000000000000" charset="-122"/>
                <a:sym typeface="+mn-ea"/>
              </a:rPr>
              <a:t>哪里</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3" name="内容占位符 2"/>
          <p:cNvSpPr>
            <a:spLocks noGrp="1"/>
          </p:cNvSpPr>
          <p:nvPr>
            <p:ph sz="half" idx="1"/>
          </p:nvPr>
        </p:nvSpPr>
        <p:spPr>
          <a:xfrm>
            <a:off x="838200" y="1682750"/>
            <a:ext cx="10515600" cy="4351338"/>
          </a:xfrm>
        </p:spPr>
        <p:txBody>
          <a:bodyPr>
            <a:normAutofit lnSpcReduction="10000"/>
          </a:bodyPr>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5. </a:t>
            </a:r>
            <a:r>
              <a:rPr lang="zh-CN" altLang="en-US">
                <a:latin typeface="PingFang SC Regular" panose="020B0400000000000000" charset="-122"/>
                <a:ea typeface="PingFang SC Regular" panose="020B0400000000000000" charset="-122"/>
                <a:cs typeface="PingFang SC Regular" panose="020B0400000000000000" charset="-122"/>
                <a:sym typeface="+mn-ea"/>
              </a:rPr>
              <a:t>方便公司团队和开源项目建立统一的编码规范，以便更和谐地协作</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每个应用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的公司或开源团队都可以依赖于通用的编码规范为蓝本制定适合自己的编码</a:t>
            </a:r>
            <a:r>
              <a:rPr lang="zh-CN" altLang="en-US">
                <a:latin typeface="PingFang SC Regular" panose="020B0400000000000000" charset="-122"/>
                <a:ea typeface="PingFang SC Regular" panose="020B0400000000000000" charset="-122"/>
                <a:cs typeface="PingFang SC Regular" panose="020B0400000000000000" charset="-122"/>
                <a:sym typeface="+mn-ea"/>
              </a:rPr>
              <a:t>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175" y="551180"/>
            <a:ext cx="7183120" cy="506730"/>
          </a:xfrm>
        </p:spPr>
        <p:txBody>
          <a:bodyPr>
            <a:normAutofit fontScale="90000"/>
          </a:bodyPr>
          <a:p>
            <a:r>
              <a:rPr lang="en-US" altLang="zh-CN" sz="4890">
                <a:sym typeface="+mn-ea"/>
              </a:rPr>
              <a:t>Rust </a:t>
            </a:r>
            <a:r>
              <a:rPr lang="zh-CN" altLang="en-US" sz="4890">
                <a:sym typeface="+mn-ea"/>
              </a:rPr>
              <a:t>编码规范的作用与</a:t>
            </a:r>
            <a:r>
              <a:rPr lang="zh-CN" altLang="en-US" sz="4890">
                <a:sym typeface="+mn-ea"/>
              </a:rPr>
              <a:t>愿景</a:t>
            </a:r>
            <a:endParaRPr lang="zh-CN" altLang="en-US" sz="4890">
              <a:sym typeface="+mn-ea"/>
            </a:endParaRPr>
          </a:p>
        </p:txBody>
      </p:sp>
      <p:sp>
        <p:nvSpPr>
          <p:cNvPr id="3" name="内容占位符 2"/>
          <p:cNvSpPr>
            <a:spLocks noGrp="1"/>
          </p:cNvSpPr>
          <p:nvPr>
            <p:ph sz="half" idx="1"/>
          </p:nvPr>
        </p:nvSpPr>
        <p:spPr>
          <a:xfrm>
            <a:off x="664210" y="1702435"/>
            <a:ext cx="10515600" cy="4351338"/>
          </a:xfrm>
        </p:spPr>
        <p:txBody>
          <a:bodyPr>
            <a:normAutofit fontScale="70000"/>
          </a:bodyPr>
          <a:p>
            <a:pPr marL="0" indent="0">
              <a:buNone/>
            </a:pPr>
            <a:r>
              <a:rPr lang="zh-CN" altLang="en-US" b="1">
                <a:latin typeface="PingFang SC Regular" panose="020B0400000000000000" charset="-122"/>
                <a:ea typeface="PingFang SC Regular" panose="020B0400000000000000" charset="-122"/>
                <a:cs typeface="PingFang SC Regular" panose="020B0400000000000000" charset="-122"/>
                <a:sym typeface="+mn-ea"/>
              </a:rPr>
              <a:t>编码规范的作用：</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en-US" altLang="zh-CN">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1. </a:t>
            </a:r>
            <a:r>
              <a:rPr lang="zh-CN" altLang="en-US">
                <a:latin typeface="PingFang SC Regular" panose="020B0400000000000000" charset="-122"/>
                <a:ea typeface="PingFang SC Regular" panose="020B0400000000000000" charset="-122"/>
                <a:cs typeface="PingFang SC Regular" panose="020B0400000000000000" charset="-122"/>
                <a:sym typeface="+mn-ea"/>
              </a:rPr>
              <a:t>遵循 Rust 语言特性，提高代码的可读性、可维护性、健壮性和可移植性。</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2. </a:t>
            </a:r>
            <a:r>
              <a:rPr lang="zh-CN" altLang="en-US">
                <a:latin typeface="PingFang SC Regular" panose="020B0400000000000000" charset="-122"/>
                <a:ea typeface="PingFang SC Regular" panose="020B0400000000000000" charset="-122"/>
                <a:cs typeface="PingFang SC Regular" panose="020B0400000000000000" charset="-122"/>
                <a:sym typeface="+mn-ea"/>
              </a:rPr>
              <a:t>提高 Unsafe Rust 代码编写的规范性和安全性。</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3. </a:t>
            </a:r>
            <a:r>
              <a:rPr lang="zh-CN" altLang="en-US">
                <a:latin typeface="PingFang SC Regular" panose="020B0400000000000000" charset="-122"/>
                <a:ea typeface="PingFang SC Regular" panose="020B0400000000000000" charset="-122"/>
                <a:cs typeface="PingFang SC Regular" panose="020B0400000000000000" charset="-122"/>
                <a:sym typeface="+mn-ea"/>
              </a:rPr>
              <a:t>编程规范条款力争系统化、易应用、易检查，帮助开发者提升开发效率。</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4. </a:t>
            </a:r>
            <a:r>
              <a:rPr lang="zh-CN" altLang="en-US">
                <a:latin typeface="PingFang SC Regular" panose="020B0400000000000000" charset="-122"/>
                <a:ea typeface="PingFang SC Regular" panose="020B0400000000000000" charset="-122"/>
                <a:cs typeface="PingFang SC Regular" panose="020B0400000000000000" charset="-122"/>
                <a:sym typeface="+mn-ea"/>
              </a:rPr>
              <a:t>给开发者一个明确的且全局的视野，在其开发代码的过程中就能遵循好的代码规范，而非等写完代码以后再通过rustfmt和clippy这类的工具，一条一条去修改warning。</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5. </a:t>
            </a:r>
            <a:r>
              <a:rPr lang="zh-CN" altLang="en-US">
                <a:latin typeface="PingFang SC Regular" panose="020B0400000000000000" charset="-122"/>
                <a:ea typeface="PingFang SC Regular" panose="020B0400000000000000" charset="-122"/>
                <a:cs typeface="PingFang SC Regular" panose="020B0400000000000000" charset="-122"/>
                <a:sym typeface="+mn-ea"/>
              </a:rPr>
              <a:t>规范不等于教程，但是开发人员水平参差不齐，对于一些因为知识盲点而可能导致程序错误的地方，规范也将覆盖到。</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6. </a:t>
            </a:r>
            <a:r>
              <a:rPr lang="zh-CN" altLang="en-US">
                <a:latin typeface="PingFang SC Regular" panose="020B0400000000000000" charset="-122"/>
                <a:ea typeface="PingFang SC Regular" panose="020B0400000000000000" charset="-122"/>
                <a:cs typeface="PingFang SC Regular" panose="020B0400000000000000" charset="-122"/>
                <a:sym typeface="+mn-ea"/>
              </a:rPr>
              <a:t>通过规范来指导</a:t>
            </a:r>
            <a:r>
              <a:rPr lang="en-US" altLang="zh-CN">
                <a:latin typeface="PingFang SC Regular" panose="020B0400000000000000" charset="-122"/>
                <a:ea typeface="PingFang SC Regular" panose="020B0400000000000000" charset="-122"/>
                <a:cs typeface="PingFang SC Regular" panose="020B0400000000000000" charset="-122"/>
                <a:sym typeface="+mn-ea"/>
              </a:rPr>
              <a:t>rustfmt</a:t>
            </a:r>
            <a:r>
              <a:rPr lang="zh-CN" altLang="en-US">
                <a:latin typeface="PingFang SC Regular" panose="020B0400000000000000" charset="-122"/>
                <a:ea typeface="PingFang SC Regular" panose="020B0400000000000000" charset="-122"/>
                <a:cs typeface="PingFang SC Regular" panose="020B0400000000000000" charset="-122"/>
                <a:sym typeface="+mn-ea"/>
              </a:rPr>
              <a:t>或</a:t>
            </a:r>
            <a:r>
              <a:rPr lang="en-US" altLang="zh-CN">
                <a:latin typeface="PingFang SC Regular" panose="020B0400000000000000" charset="-122"/>
                <a:ea typeface="PingFang SC Regular" panose="020B0400000000000000" charset="-122"/>
                <a:cs typeface="PingFang SC Regular" panose="020B0400000000000000" charset="-122"/>
                <a:sym typeface="+mn-ea"/>
              </a:rPr>
              <a:t>clippy</a:t>
            </a:r>
            <a:r>
              <a:rPr lang="zh-CN" altLang="en-US">
                <a:latin typeface="PingFang SC Regular" panose="020B0400000000000000" charset="-122"/>
                <a:ea typeface="PingFang SC Regular" panose="020B0400000000000000" charset="-122"/>
                <a:cs typeface="PingFang SC Regular" panose="020B0400000000000000" charset="-122"/>
                <a:sym typeface="+mn-ea"/>
              </a:rPr>
              <a:t>这类工具，而非</a:t>
            </a:r>
            <a:r>
              <a:rPr lang="zh-CN" altLang="en-US">
                <a:latin typeface="PingFang SC Regular" panose="020B0400000000000000" charset="-122"/>
                <a:ea typeface="PingFang SC Regular" panose="020B0400000000000000" charset="-122"/>
                <a:cs typeface="PingFang SC Regular" panose="020B0400000000000000" charset="-122"/>
                <a:sym typeface="+mn-ea"/>
              </a:rPr>
              <a:t>反过来。</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175" y="551180"/>
            <a:ext cx="7183120" cy="506730"/>
          </a:xfrm>
        </p:spPr>
        <p:txBody>
          <a:bodyPr>
            <a:normAutofit fontScale="90000"/>
          </a:bodyPr>
          <a:p>
            <a:r>
              <a:rPr lang="en-US" altLang="zh-CN" sz="4890">
                <a:sym typeface="+mn-ea"/>
              </a:rPr>
              <a:t>Rust </a:t>
            </a:r>
            <a:r>
              <a:rPr lang="zh-CN" altLang="en-US" sz="4890">
                <a:sym typeface="+mn-ea"/>
              </a:rPr>
              <a:t>编码规范的作用与</a:t>
            </a:r>
            <a:r>
              <a:rPr lang="zh-CN" altLang="en-US" sz="4890">
                <a:sym typeface="+mn-ea"/>
              </a:rPr>
              <a:t>愿景</a:t>
            </a:r>
            <a:endParaRPr lang="zh-CN" altLang="en-US" sz="4890">
              <a:sym typeface="+mn-ea"/>
            </a:endParaRPr>
          </a:p>
        </p:txBody>
      </p:sp>
      <p:sp>
        <p:nvSpPr>
          <p:cNvPr id="4" name="内容占位符 3"/>
          <p:cNvSpPr>
            <a:spLocks noGrp="1"/>
          </p:cNvSpPr>
          <p:nvPr>
            <p:ph sz="half" idx="1"/>
          </p:nvPr>
        </p:nvSpPr>
        <p:spPr>
          <a:xfrm>
            <a:off x="603250" y="1529715"/>
            <a:ext cx="10515600" cy="4351338"/>
          </a:xfrm>
        </p:spPr>
        <p:txBody>
          <a:bodyPr>
            <a:normAutofit fontScale="60000"/>
          </a:bodyPr>
          <a:p>
            <a:pPr marL="0" indent="0">
              <a:buNone/>
            </a:pPr>
            <a:r>
              <a:rPr lang="zh-CN" altLang="en-US" b="1">
                <a:latin typeface="PingFang SC Semibold" panose="020B0400000000000000" pitchFamily="34" charset="-122"/>
                <a:ea typeface="PingFang SC Semibold" panose="020B0400000000000000" pitchFamily="34" charset="-122"/>
                <a:cs typeface="PingFang SC Regular" panose="020B0400000000000000" charset="-122"/>
                <a:sym typeface="+mn-ea"/>
              </a:rPr>
              <a:t>愿景：让编码规范更加完善，在各大公司和开源团队中广泛使用</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en-US" altLang="zh-CN">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1. </a:t>
            </a:r>
            <a:r>
              <a:rPr lang="zh-CN" altLang="en-US">
                <a:latin typeface="PingFang SC Regular" panose="020B0400000000000000" charset="-122"/>
                <a:ea typeface="PingFang SC Regular" panose="020B0400000000000000" charset="-122"/>
                <a:cs typeface="PingFang SC Regular" panose="020B0400000000000000" charset="-122"/>
                <a:sym typeface="+mn-ea"/>
              </a:rPr>
              <a:t>希望更多公司和团体</a:t>
            </a:r>
            <a:r>
              <a:rPr lang="zh-CN" altLang="en-US">
                <a:latin typeface="PingFang SC Regular" panose="020B0400000000000000" charset="-122"/>
                <a:ea typeface="PingFang SC Regular" panose="020B0400000000000000" charset="-122"/>
                <a:cs typeface="PingFang SC Regular" panose="020B0400000000000000" charset="-122"/>
                <a:sym typeface="+mn-ea"/>
              </a:rPr>
              <a:t>应用。</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通过和</a:t>
            </a:r>
            <a:r>
              <a:rPr lang="zh-CN" altLang="en-US" b="1">
                <a:latin typeface="PingFang SC Regular" panose="020B0400000000000000" charset="-122"/>
                <a:ea typeface="PingFang SC Regular" panose="020B0400000000000000" charset="-122"/>
                <a:cs typeface="PingFang SC Regular" panose="020B0400000000000000" charset="-122"/>
                <a:sym typeface="+mn-ea"/>
              </a:rPr>
              <a:t>华为</a:t>
            </a:r>
            <a:r>
              <a:rPr lang="zh-CN" altLang="en-US">
                <a:latin typeface="PingFang SC Regular" panose="020B0400000000000000" charset="-122"/>
                <a:ea typeface="PingFang SC Regular" panose="020B0400000000000000" charset="-122"/>
                <a:cs typeface="PingFang SC Regular" panose="020B0400000000000000" charset="-122"/>
                <a:sym typeface="+mn-ea"/>
              </a:rPr>
              <a:t>的</a:t>
            </a:r>
            <a:r>
              <a:rPr lang="zh-CN" altLang="en-US">
                <a:latin typeface="PingFang SC Regular" panose="020B0400000000000000" charset="-122"/>
                <a:ea typeface="PingFang SC Regular" panose="020B0400000000000000" charset="-122"/>
                <a:cs typeface="PingFang SC Regular" panose="020B0400000000000000" charset="-122"/>
                <a:sym typeface="+mn-ea"/>
              </a:rPr>
              <a:t>通力合作，以及一</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些</a:t>
            </a:r>
            <a:r>
              <a:rPr lang="en-US" altLang="zh-CN">
                <a:latin typeface="PingFang SC Regular" panose="020B0400000000000000" charset="-122"/>
                <a:ea typeface="PingFang SC Regular" panose="020B0400000000000000" charset="-122"/>
                <a:cs typeface="PingFang SC Regular" panose="020B0400000000000000" charset="-122"/>
                <a:sym typeface="+mn-ea"/>
              </a:rPr>
              <a:t>Rust </a:t>
            </a:r>
            <a:r>
              <a:rPr lang="zh-CN" altLang="en-US">
                <a:latin typeface="PingFang SC Regular" panose="020B0400000000000000" charset="-122"/>
                <a:ea typeface="PingFang SC Regular" panose="020B0400000000000000" charset="-122"/>
                <a:cs typeface="PingFang SC Regular" panose="020B0400000000000000" charset="-122"/>
                <a:sym typeface="+mn-ea"/>
              </a:rPr>
              <a:t>中文社区的开发者们的</a:t>
            </a:r>
            <a:r>
              <a:rPr lang="zh-CN" altLang="en-US">
                <a:latin typeface="PingFang SC Regular" panose="020B0400000000000000" charset="-122"/>
                <a:ea typeface="PingFang SC Regular" panose="020B0400000000000000" charset="-122"/>
                <a:cs typeface="PingFang SC Regular" panose="020B0400000000000000" charset="-122"/>
                <a:sym typeface="+mn-ea"/>
              </a:rPr>
              <a:t>积</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极参与，目前达到</a:t>
            </a:r>
            <a:r>
              <a:rPr lang="en-US" altLang="zh-CN">
                <a:latin typeface="PingFang SC Regular" panose="020B0400000000000000" charset="-122"/>
                <a:ea typeface="PingFang SC Regular" panose="020B0400000000000000" charset="-122"/>
                <a:cs typeface="PingFang SC Regular" panose="020B0400000000000000" charset="-122"/>
                <a:sym typeface="+mn-ea"/>
              </a:rPr>
              <a:t> 1.0 beta </a:t>
            </a:r>
            <a:r>
              <a:rPr lang="zh-CN" altLang="en-US">
                <a:latin typeface="PingFang SC Regular" panose="020B0400000000000000" charset="-122"/>
                <a:ea typeface="PingFang SC Regular" panose="020B0400000000000000" charset="-122"/>
                <a:cs typeface="PingFang SC Regular" panose="020B0400000000000000" charset="-122"/>
                <a:sym typeface="+mn-ea"/>
              </a:rPr>
              <a:t>版</a:t>
            </a:r>
            <a:br>
              <a:rPr lang="zh-CN" altLang="en-US">
                <a:latin typeface="PingFang SC Regular" panose="020B0400000000000000" charset="-122"/>
                <a:ea typeface="PingFang SC Regular" panose="020B0400000000000000" charset="-122"/>
                <a:cs typeface="PingFang SC Regular" panose="020B0400000000000000" charset="-122"/>
                <a:sym typeface="+mn-ea"/>
              </a:rPr>
            </a:b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2. </a:t>
            </a:r>
            <a:r>
              <a:rPr lang="zh-CN" altLang="en-US">
                <a:latin typeface="PingFang SC Regular" panose="020B0400000000000000" charset="-122"/>
                <a:ea typeface="PingFang SC Regular" panose="020B0400000000000000" charset="-122"/>
                <a:cs typeface="PingFang SC Regular" panose="020B0400000000000000" charset="-122"/>
                <a:sym typeface="+mn-ea"/>
              </a:rPr>
              <a:t>希望得到更多开发者的参与，</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让本规范更加完善，并且</a:t>
            </a:r>
            <a:r>
              <a:rPr lang="zh-CN" altLang="en-US">
                <a:latin typeface="PingFang SC Regular" panose="020B0400000000000000" charset="-122"/>
                <a:ea typeface="PingFang SC Regular" panose="020B0400000000000000" charset="-122"/>
                <a:cs typeface="PingFang SC Regular" panose="020B0400000000000000" charset="-122"/>
                <a:sym typeface="+mn-ea"/>
              </a:rPr>
              <a:t>将其输</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出到英文</a:t>
            </a:r>
            <a:r>
              <a:rPr lang="zh-CN" altLang="en-US">
                <a:latin typeface="PingFang SC Regular" panose="020B0400000000000000" charset="-122"/>
                <a:ea typeface="PingFang SC Regular" panose="020B0400000000000000" charset="-122"/>
                <a:cs typeface="PingFang SC Regular" panose="020B0400000000000000" charset="-122"/>
                <a:sym typeface="+mn-ea"/>
              </a:rPr>
              <a:t>社区。</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5" name="图片 4" descr="Screen Shot 2022-06-15 at 21.49.03"/>
          <p:cNvPicPr>
            <a:picLocks noChangeAspect="1"/>
          </p:cNvPicPr>
          <p:nvPr/>
        </p:nvPicPr>
        <p:blipFill>
          <a:blip r:embed="rId1"/>
          <a:stretch>
            <a:fillRect/>
          </a:stretch>
        </p:blipFill>
        <p:spPr>
          <a:xfrm>
            <a:off x="4749165" y="2007235"/>
            <a:ext cx="6864350" cy="4038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7023100" cy="4351655"/>
          </a:xfrm>
        </p:spPr>
        <p:txBody>
          <a:bodyPr>
            <a:normAutofit lnSpcReduction="10000"/>
          </a:bodyPr>
          <a:p>
            <a:pPr marL="0" indent="0">
              <a:buNone/>
            </a:pPr>
            <a:r>
              <a:rPr lang="zh-CN" altLang="en-US" b="1">
                <a:sym typeface="+mn-ea"/>
              </a:rPr>
              <a:t>编码规范主要分为</a:t>
            </a:r>
            <a:r>
              <a:rPr lang="zh-CN" altLang="en-US" b="1">
                <a:sym typeface="+mn-ea"/>
              </a:rPr>
              <a:t>两大部分</a:t>
            </a:r>
            <a:r>
              <a:rPr lang="zh-CN" altLang="en-US">
                <a:sym typeface="+mn-ea"/>
              </a:rPr>
              <a:t>：</a:t>
            </a:r>
            <a:endParaRPr lang="zh-CN" altLang="en-US">
              <a:sym typeface="+mn-ea"/>
            </a:endParaRPr>
          </a:p>
          <a:p>
            <a:pPr marL="0" indent="0">
              <a:buNone/>
            </a:pPr>
            <a:endParaRPr lang="zh-CN" altLang="en-US">
              <a:sym typeface="+mn-ea"/>
            </a:endParaRPr>
          </a:p>
          <a:p>
            <a:pPr marL="0" indent="0">
              <a:buNone/>
            </a:pPr>
            <a:r>
              <a:rPr lang="en-US" altLang="zh-CN" b="1">
                <a:sym typeface="+mn-ea"/>
              </a:rPr>
              <a:t>1. </a:t>
            </a: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r>
              <a:rPr lang="en-US" altLang="zh-CN" b="1">
                <a:sym typeface="+mn-ea"/>
              </a:rPr>
              <a:t>                                                                                  </a:t>
            </a:r>
            <a:endParaRPr lang="zh-CN" altLang="en-US">
              <a:sym typeface="+mn-ea"/>
            </a:endParaRPr>
          </a:p>
          <a:p>
            <a:pPr marL="0" indent="0">
              <a:buNone/>
            </a:pPr>
            <a:endParaRPr lang="en-US" altLang="zh-CN">
              <a:sym typeface="+mn-ea"/>
            </a:endParaRPr>
          </a:p>
        </p:txBody>
      </p:sp>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pic>
        <p:nvPicPr>
          <p:cNvPr id="4" name="图片 3" descr="Screen Shot 2022-06-15 at 21.36.04"/>
          <p:cNvPicPr>
            <a:picLocks noChangeAspect="1"/>
          </p:cNvPicPr>
          <p:nvPr/>
        </p:nvPicPr>
        <p:blipFill>
          <a:blip r:embed="rId1"/>
          <a:stretch>
            <a:fillRect/>
          </a:stretch>
        </p:blipFill>
        <p:spPr>
          <a:xfrm>
            <a:off x="976630" y="3348990"/>
            <a:ext cx="4060825" cy="1738630"/>
          </a:xfrm>
          <a:prstGeom prst="rect">
            <a:avLst/>
          </a:prstGeom>
        </p:spPr>
      </p:pic>
      <p:pic>
        <p:nvPicPr>
          <p:cNvPr id="5" name="图片 4" descr="Screen Shot 2022-06-15 at 21.36.12"/>
          <p:cNvPicPr>
            <a:picLocks noChangeAspect="1"/>
          </p:cNvPicPr>
          <p:nvPr/>
        </p:nvPicPr>
        <p:blipFill>
          <a:blip r:embed="rId2"/>
          <a:stretch>
            <a:fillRect/>
          </a:stretch>
        </p:blipFill>
        <p:spPr>
          <a:xfrm>
            <a:off x="7287895" y="1246505"/>
            <a:ext cx="2160905" cy="5247640"/>
          </a:xfrm>
          <a:prstGeom prst="rect">
            <a:avLst/>
          </a:prstGeom>
        </p:spPr>
      </p:pic>
      <p:sp>
        <p:nvSpPr>
          <p:cNvPr id="6" name="文本框 5"/>
          <p:cNvSpPr txBox="1"/>
          <p:nvPr/>
        </p:nvSpPr>
        <p:spPr>
          <a:xfrm>
            <a:off x="5078730" y="5201285"/>
            <a:ext cx="2035175" cy="521970"/>
          </a:xfrm>
          <a:prstGeom prst="rect">
            <a:avLst/>
          </a:prstGeom>
          <a:noFill/>
        </p:spPr>
        <p:txBody>
          <a:bodyPr wrap="none" rtlCol="0" anchor="t">
            <a:spAutoFit/>
          </a:bodyPr>
          <a:p>
            <a:r>
              <a:rPr lang="en-US" altLang="zh-CN" sz="2800" b="1">
                <a:latin typeface="PingFang SC Regular" panose="020B0400000000000000" charset="-122"/>
                <a:ea typeface="PingFang SC Regular" panose="020B0400000000000000" charset="-122"/>
                <a:cs typeface="PingFang SC Regular" panose="020B0400000000000000" charset="-122"/>
                <a:sym typeface="+mn-ea"/>
              </a:rPr>
              <a:t>2. </a:t>
            </a:r>
            <a:r>
              <a:rPr lang="zh-CN" altLang="en-US" sz="2800" b="1">
                <a:latin typeface="PingFang SC Regular" panose="020B0400000000000000" charset="-122"/>
                <a:ea typeface="PingFang SC Regular" panose="020B0400000000000000" charset="-122"/>
                <a:cs typeface="PingFang SC Regular" panose="020B0400000000000000" charset="-122"/>
                <a:sym typeface="+mn-ea"/>
              </a:rPr>
              <a:t>代码实践</a:t>
            </a:r>
            <a:endParaRPr lang="zh-CN" altLang="en-US" sz="2800">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7" name="内容占位符 6"/>
          <p:cNvSpPr>
            <a:spLocks noGrp="1"/>
          </p:cNvSpPr>
          <p:nvPr>
            <p:ph sz="half" idx="1"/>
          </p:nvPr>
        </p:nvSpPr>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endParaRPr lang="en-US" altLang="zh-CN">
              <a:sym typeface="+mn-ea"/>
            </a:endParaRPr>
          </a:p>
          <a:p>
            <a:endParaRPr lang="en-US" altLang="zh-CN">
              <a:sym typeface="+mn-ea"/>
            </a:endParaRPr>
          </a:p>
          <a:p>
            <a:endParaRPr lang="zh-CN" altLang="en-US">
              <a:sym typeface="+mn-ea"/>
            </a:endParaRPr>
          </a:p>
          <a:p>
            <a:endParaRPr lang="en-US" altLang="zh-CN">
              <a:sym typeface="+mn-ea"/>
            </a:endParaRPr>
          </a:p>
        </p:txBody>
      </p:sp>
      <p:pic>
        <p:nvPicPr>
          <p:cNvPr id="8" name="图片 7" descr="Screen Shot 2022-06-15 at 21.39.05"/>
          <p:cNvPicPr>
            <a:picLocks noChangeAspect="1"/>
          </p:cNvPicPr>
          <p:nvPr/>
        </p:nvPicPr>
        <p:blipFill>
          <a:blip r:embed="rId1"/>
          <a:stretch>
            <a:fillRect/>
          </a:stretch>
        </p:blipFill>
        <p:spPr>
          <a:xfrm>
            <a:off x="3014980" y="2315210"/>
            <a:ext cx="5753100" cy="3371850"/>
          </a:xfrm>
          <a:prstGeom prst="rect">
            <a:avLst/>
          </a:prstGeom>
        </p:spPr>
      </p:pic>
      <p:sp>
        <p:nvSpPr>
          <p:cNvPr id="9" name="文本框 8"/>
          <p:cNvSpPr txBox="1"/>
          <p:nvPr/>
        </p:nvSpPr>
        <p:spPr>
          <a:xfrm>
            <a:off x="1627505" y="3614420"/>
            <a:ext cx="792480" cy="460375"/>
          </a:xfrm>
          <a:prstGeom prst="rect">
            <a:avLst/>
          </a:prstGeom>
          <a:noFill/>
        </p:spPr>
        <p:txBody>
          <a:bodyPr wrap="none" rtlCol="0">
            <a:spAutoFit/>
          </a:bodyPr>
          <a:p>
            <a:r>
              <a:rPr lang="zh-CN" altLang="en-US" sz="2400"/>
              <a:t>命名</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4" name="文本框 3"/>
          <p:cNvSpPr txBox="1"/>
          <p:nvPr/>
        </p:nvSpPr>
        <p:spPr>
          <a:xfrm>
            <a:off x="2781935" y="1278255"/>
            <a:ext cx="1706880" cy="460375"/>
          </a:xfrm>
          <a:prstGeom prst="rect">
            <a:avLst/>
          </a:prstGeom>
          <a:noFill/>
        </p:spPr>
        <p:txBody>
          <a:bodyPr wrap="none" rtlCol="0">
            <a:spAutoFit/>
          </a:bodyPr>
          <a:p>
            <a:r>
              <a:rPr lang="zh-CN" altLang="en-US" sz="2400"/>
              <a:t>命名：原则</a:t>
            </a:r>
            <a:endParaRPr lang="zh-CN" altLang="en-US" sz="2400"/>
          </a:p>
        </p:txBody>
      </p:sp>
      <p:pic>
        <p:nvPicPr>
          <p:cNvPr id="5" name="图片 4" descr="Screen Shot 2022-06-15 at 21.40.50"/>
          <p:cNvPicPr>
            <a:picLocks noChangeAspect="1"/>
          </p:cNvPicPr>
          <p:nvPr/>
        </p:nvPicPr>
        <p:blipFill>
          <a:blip r:embed="rId1"/>
          <a:stretch>
            <a:fillRect/>
          </a:stretch>
        </p:blipFill>
        <p:spPr>
          <a:xfrm>
            <a:off x="951865" y="1989455"/>
            <a:ext cx="7699375" cy="4272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7" name="文本框 6"/>
          <p:cNvSpPr txBox="1"/>
          <p:nvPr/>
        </p:nvSpPr>
        <p:spPr>
          <a:xfrm>
            <a:off x="2534920" y="1293495"/>
            <a:ext cx="1706880" cy="460375"/>
          </a:xfrm>
          <a:prstGeom prst="rect">
            <a:avLst/>
          </a:prstGeom>
          <a:noFill/>
        </p:spPr>
        <p:txBody>
          <a:bodyPr wrap="none" rtlCol="0">
            <a:spAutoFit/>
          </a:bodyPr>
          <a:p>
            <a:r>
              <a:rPr lang="zh-CN" altLang="en-US" sz="2400"/>
              <a:t>命名：</a:t>
            </a:r>
            <a:r>
              <a:rPr lang="zh-CN" altLang="en-US" sz="2400"/>
              <a:t>规则</a:t>
            </a:r>
            <a:endParaRPr lang="zh-CN" altLang="en-US" sz="2400"/>
          </a:p>
        </p:txBody>
      </p:sp>
      <p:pic>
        <p:nvPicPr>
          <p:cNvPr id="6" name="图片 5" descr="Screen Shot 2022-06-15 at 21.41.59"/>
          <p:cNvPicPr>
            <a:picLocks noChangeAspect="1"/>
          </p:cNvPicPr>
          <p:nvPr/>
        </p:nvPicPr>
        <p:blipFill>
          <a:blip r:embed="rId1"/>
          <a:stretch>
            <a:fillRect/>
          </a:stretch>
        </p:blipFill>
        <p:spPr>
          <a:xfrm>
            <a:off x="930275" y="2045335"/>
            <a:ext cx="4330700" cy="4399280"/>
          </a:xfrm>
          <a:prstGeom prst="rect">
            <a:avLst/>
          </a:prstGeom>
        </p:spPr>
      </p:pic>
      <p:pic>
        <p:nvPicPr>
          <p:cNvPr id="8" name="图片 7" descr="Screen Shot 2022-06-15 at 21.55.23"/>
          <p:cNvPicPr>
            <a:picLocks noChangeAspect="1"/>
          </p:cNvPicPr>
          <p:nvPr/>
        </p:nvPicPr>
        <p:blipFill>
          <a:blip r:embed="rId2"/>
          <a:stretch>
            <a:fillRect/>
          </a:stretch>
        </p:blipFill>
        <p:spPr>
          <a:xfrm>
            <a:off x="5414645" y="2045335"/>
            <a:ext cx="5632450" cy="11074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57.32"/>
          <p:cNvPicPr>
            <a:picLocks noChangeAspect="1"/>
          </p:cNvPicPr>
          <p:nvPr/>
        </p:nvPicPr>
        <p:blipFill>
          <a:blip r:embed="rId1"/>
          <a:stretch>
            <a:fillRect/>
          </a:stretch>
        </p:blipFill>
        <p:spPr>
          <a:xfrm>
            <a:off x="2740025" y="1323975"/>
            <a:ext cx="6169025" cy="5040630"/>
          </a:xfrm>
          <a:prstGeom prst="rect">
            <a:avLst/>
          </a:prstGeom>
        </p:spPr>
      </p:pic>
      <p:sp>
        <p:nvSpPr>
          <p:cNvPr id="5" name="文本框 4"/>
          <p:cNvSpPr txBox="1"/>
          <p:nvPr/>
        </p:nvSpPr>
        <p:spPr>
          <a:xfrm>
            <a:off x="1678940" y="3225165"/>
            <a:ext cx="792480" cy="460375"/>
          </a:xfrm>
          <a:prstGeom prst="rect">
            <a:avLst/>
          </a:prstGeom>
          <a:noFill/>
        </p:spPr>
        <p:txBody>
          <a:bodyPr wrap="none" rtlCol="0">
            <a:spAutoFit/>
          </a:bodyPr>
          <a:p>
            <a:r>
              <a:rPr lang="zh-CN" altLang="en-US" sz="2400"/>
              <a:t>格式</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7" name="文本框 6"/>
          <p:cNvSpPr txBox="1"/>
          <p:nvPr/>
        </p:nvSpPr>
        <p:spPr>
          <a:xfrm>
            <a:off x="2526030" y="1263015"/>
            <a:ext cx="3620135" cy="460375"/>
          </a:xfrm>
          <a:prstGeom prst="rect">
            <a:avLst/>
          </a:prstGeom>
          <a:noFill/>
        </p:spPr>
        <p:txBody>
          <a:bodyPr wrap="none" rtlCol="0">
            <a:spAutoFit/>
          </a:bodyPr>
          <a:p>
            <a:r>
              <a:rPr lang="zh-CN" altLang="en-US" sz="2400"/>
              <a:t>格式：</a:t>
            </a:r>
            <a:r>
              <a:rPr lang="en-US" altLang="zh-CN" sz="2400"/>
              <a:t>rustfmt </a:t>
            </a:r>
            <a:r>
              <a:rPr lang="zh-CN" altLang="en-US" sz="2400"/>
              <a:t>可能会</a:t>
            </a:r>
            <a:r>
              <a:rPr lang="zh-CN" altLang="en-US" sz="2400"/>
              <a:t>犯错</a:t>
            </a:r>
            <a:endParaRPr lang="zh-CN" altLang="en-US" sz="2400"/>
          </a:p>
        </p:txBody>
      </p:sp>
      <p:pic>
        <p:nvPicPr>
          <p:cNvPr id="6" name="图片 5" descr="Screen Shot 2022-06-15 at 21.58.27"/>
          <p:cNvPicPr>
            <a:picLocks noChangeAspect="1"/>
          </p:cNvPicPr>
          <p:nvPr/>
        </p:nvPicPr>
        <p:blipFill>
          <a:blip r:embed="rId1"/>
          <a:stretch>
            <a:fillRect/>
          </a:stretch>
        </p:blipFill>
        <p:spPr>
          <a:xfrm>
            <a:off x="1003935" y="1787525"/>
            <a:ext cx="3799840" cy="4660265"/>
          </a:xfrm>
          <a:prstGeom prst="rect">
            <a:avLst/>
          </a:prstGeom>
        </p:spPr>
      </p:pic>
      <p:pic>
        <p:nvPicPr>
          <p:cNvPr id="8" name="图片 7" descr="Screen Shot 2022-06-15 at 21.58.37"/>
          <p:cNvPicPr>
            <a:picLocks noChangeAspect="1"/>
          </p:cNvPicPr>
          <p:nvPr/>
        </p:nvPicPr>
        <p:blipFill>
          <a:blip r:embed="rId2"/>
          <a:stretch>
            <a:fillRect/>
          </a:stretch>
        </p:blipFill>
        <p:spPr>
          <a:xfrm>
            <a:off x="4913630" y="1787525"/>
            <a:ext cx="5100955" cy="1104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1435" y="2373630"/>
            <a:ext cx="9849485" cy="922020"/>
          </a:xfrm>
          <a:prstGeom prst="rect">
            <a:avLst/>
          </a:prstGeom>
          <a:noFill/>
        </p:spPr>
        <p:txBody>
          <a:bodyPr wrap="none" rtlCol="0">
            <a:spAutoFit/>
          </a:bodyPr>
          <a:p>
            <a:r>
              <a:rPr lang="zh-CN" altLang="en-US" sz="5400">
                <a:latin typeface="PingFang SC Regular" panose="020B0400000000000000" charset="-122"/>
                <a:ea typeface="PingFang SC Regular" panose="020B0400000000000000" charset="-122"/>
                <a:cs typeface="PingFang SC Regular" panose="020B0400000000000000" charset="-122"/>
              </a:rPr>
              <a:t>你为什么需要《</a:t>
            </a:r>
            <a:r>
              <a:rPr lang="en-US" altLang="zh-CN" sz="5400">
                <a:latin typeface="PingFang SC Regular" panose="020B0400000000000000" charset="-122"/>
                <a:ea typeface="PingFang SC Regular" panose="020B0400000000000000" charset="-122"/>
                <a:cs typeface="PingFang SC Regular" panose="020B0400000000000000" charset="-122"/>
              </a:rPr>
              <a:t>Rust</a:t>
            </a:r>
            <a:r>
              <a:rPr lang="zh-CN" altLang="en-US" sz="5400">
                <a:latin typeface="PingFang SC Regular" panose="020B0400000000000000" charset="-122"/>
                <a:ea typeface="PingFang SC Regular" panose="020B0400000000000000" charset="-122"/>
                <a:cs typeface="PingFang SC Regular" panose="020B0400000000000000" charset="-122"/>
              </a:rPr>
              <a:t>编码规范》</a:t>
            </a:r>
            <a:endParaRPr lang="zh-CN" altLang="en-US" sz="5400">
              <a:latin typeface="PingFang SC Regular" panose="020B0400000000000000" charset="-122"/>
              <a:ea typeface="PingFang SC Regular" panose="020B0400000000000000" charset="-122"/>
              <a:cs typeface="PingFang SC Regular" panose="020B0400000000000000" charset="-122"/>
            </a:endParaRPr>
          </a:p>
        </p:txBody>
      </p:sp>
      <p:sp>
        <p:nvSpPr>
          <p:cNvPr id="3" name="文本框 2"/>
          <p:cNvSpPr txBox="1"/>
          <p:nvPr/>
        </p:nvSpPr>
        <p:spPr>
          <a:xfrm>
            <a:off x="5726430" y="4071620"/>
            <a:ext cx="1249680" cy="521970"/>
          </a:xfrm>
          <a:prstGeom prst="rect">
            <a:avLst/>
          </a:prstGeom>
          <a:noFill/>
        </p:spPr>
        <p:txBody>
          <a:bodyPr wrap="none" rtlCol="0">
            <a:spAutoFit/>
          </a:bodyPr>
          <a:p>
            <a:r>
              <a:rPr lang="zh-CN" altLang="en-US" sz="2800">
                <a:latin typeface="PingFang SC Regular" panose="020B0400000000000000" charset="-122"/>
                <a:ea typeface="PingFang SC Regular" panose="020B0400000000000000" charset="-122"/>
              </a:rPr>
              <a:t>张汉东</a:t>
            </a:r>
            <a:endParaRPr lang="zh-CN" altLang="en-US" sz="2800">
              <a:latin typeface="PingFang SC Regular" panose="020B0400000000000000" charset="-122"/>
              <a:ea typeface="PingFang SC Regular" panose="020B04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4" name="文本框 3"/>
          <p:cNvSpPr txBox="1"/>
          <p:nvPr/>
        </p:nvSpPr>
        <p:spPr>
          <a:xfrm>
            <a:off x="1576705" y="3199130"/>
            <a:ext cx="792480" cy="460375"/>
          </a:xfrm>
          <a:prstGeom prst="rect">
            <a:avLst/>
          </a:prstGeom>
          <a:noFill/>
        </p:spPr>
        <p:txBody>
          <a:bodyPr wrap="none" rtlCol="0">
            <a:spAutoFit/>
          </a:bodyPr>
          <a:p>
            <a:r>
              <a:rPr lang="zh-CN" altLang="en-US" sz="2400"/>
              <a:t>注释</a:t>
            </a:r>
            <a:endParaRPr lang="zh-CN" altLang="en-US" sz="2400"/>
          </a:p>
        </p:txBody>
      </p:sp>
      <p:pic>
        <p:nvPicPr>
          <p:cNvPr id="5" name="图片 4" descr="Screen Shot 2022-06-15 at 22.00.39"/>
          <p:cNvPicPr>
            <a:picLocks noChangeAspect="1"/>
          </p:cNvPicPr>
          <p:nvPr/>
        </p:nvPicPr>
        <p:blipFill>
          <a:blip r:embed="rId1"/>
          <a:stretch>
            <a:fillRect/>
          </a:stretch>
        </p:blipFill>
        <p:spPr>
          <a:xfrm>
            <a:off x="2545080" y="1884680"/>
            <a:ext cx="7461250" cy="32302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4" name="文本框 3"/>
          <p:cNvSpPr txBox="1"/>
          <p:nvPr/>
        </p:nvSpPr>
        <p:spPr>
          <a:xfrm>
            <a:off x="1576705" y="3199130"/>
            <a:ext cx="792480" cy="460375"/>
          </a:xfrm>
          <a:prstGeom prst="rect">
            <a:avLst/>
          </a:prstGeom>
          <a:noFill/>
        </p:spPr>
        <p:txBody>
          <a:bodyPr wrap="none" rtlCol="0">
            <a:spAutoFit/>
          </a:bodyPr>
          <a:p>
            <a:r>
              <a:rPr lang="zh-CN" altLang="en-US" sz="2400"/>
              <a:t>注释</a:t>
            </a:r>
            <a:endParaRPr lang="zh-CN" altLang="en-US" sz="2400"/>
          </a:p>
        </p:txBody>
      </p:sp>
      <p:pic>
        <p:nvPicPr>
          <p:cNvPr id="6" name="图片 5" descr="Screen Shot 2022-06-15 at 22.01.33"/>
          <p:cNvPicPr>
            <a:picLocks noChangeAspect="1"/>
          </p:cNvPicPr>
          <p:nvPr/>
        </p:nvPicPr>
        <p:blipFill>
          <a:blip r:embed="rId1"/>
          <a:stretch>
            <a:fillRect/>
          </a:stretch>
        </p:blipFill>
        <p:spPr>
          <a:xfrm>
            <a:off x="2671445" y="1649730"/>
            <a:ext cx="6848475" cy="41243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代码风格</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sp>
        <p:nvSpPr>
          <p:cNvPr id="4" name="文本框 3"/>
          <p:cNvSpPr txBox="1"/>
          <p:nvPr/>
        </p:nvSpPr>
        <p:spPr>
          <a:xfrm>
            <a:off x="1576705" y="3199130"/>
            <a:ext cx="792480" cy="460375"/>
          </a:xfrm>
          <a:prstGeom prst="rect">
            <a:avLst/>
          </a:prstGeom>
          <a:noFill/>
        </p:spPr>
        <p:txBody>
          <a:bodyPr wrap="none" rtlCol="0">
            <a:spAutoFit/>
          </a:bodyPr>
          <a:p>
            <a:r>
              <a:rPr lang="zh-CN" altLang="en-US" sz="2400"/>
              <a:t>注释</a:t>
            </a:r>
            <a:endParaRPr lang="zh-CN" altLang="en-US" sz="2400"/>
          </a:p>
        </p:txBody>
      </p:sp>
      <p:pic>
        <p:nvPicPr>
          <p:cNvPr id="5" name="图片 4" descr="Screen Shot 2022-06-15 at 22.01.40"/>
          <p:cNvPicPr>
            <a:picLocks noChangeAspect="1"/>
          </p:cNvPicPr>
          <p:nvPr/>
        </p:nvPicPr>
        <p:blipFill>
          <a:blip r:embed="rId1"/>
          <a:stretch>
            <a:fillRect/>
          </a:stretch>
        </p:blipFill>
        <p:spPr>
          <a:xfrm>
            <a:off x="2949575" y="1527175"/>
            <a:ext cx="4761865" cy="47758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6" name="图片 5" descr="Screen Shot 2022-06-15 at 21.36.12"/>
          <p:cNvPicPr>
            <a:picLocks noChangeAspect="1"/>
          </p:cNvPicPr>
          <p:nvPr/>
        </p:nvPicPr>
        <p:blipFill>
          <a:blip r:embed="rId1"/>
          <a:stretch>
            <a:fillRect/>
          </a:stretch>
        </p:blipFill>
        <p:spPr>
          <a:xfrm>
            <a:off x="970280" y="2007870"/>
            <a:ext cx="1791970" cy="4352290"/>
          </a:xfrm>
          <a:prstGeom prst="rect">
            <a:avLst/>
          </a:prstGeom>
        </p:spPr>
      </p:pic>
      <p:pic>
        <p:nvPicPr>
          <p:cNvPr id="7" name="图片 6" descr="Screen Shot 2022-06-15 at 22.03.32"/>
          <p:cNvPicPr>
            <a:picLocks noChangeAspect="1"/>
          </p:cNvPicPr>
          <p:nvPr/>
        </p:nvPicPr>
        <p:blipFill>
          <a:blip r:embed="rId2"/>
          <a:stretch>
            <a:fillRect/>
          </a:stretch>
        </p:blipFill>
        <p:spPr>
          <a:xfrm>
            <a:off x="3265805" y="2007870"/>
            <a:ext cx="4638675" cy="1524000"/>
          </a:xfrm>
          <a:prstGeom prst="rect">
            <a:avLst/>
          </a:prstGeom>
        </p:spPr>
      </p:pic>
      <p:pic>
        <p:nvPicPr>
          <p:cNvPr id="8" name="图片 7" descr="Screen Shot 2022-06-15 at 22.04.55"/>
          <p:cNvPicPr>
            <a:picLocks noChangeAspect="1"/>
          </p:cNvPicPr>
          <p:nvPr/>
        </p:nvPicPr>
        <p:blipFill>
          <a:blip r:embed="rId3"/>
          <a:stretch>
            <a:fillRect/>
          </a:stretch>
        </p:blipFill>
        <p:spPr>
          <a:xfrm>
            <a:off x="3317240" y="4561205"/>
            <a:ext cx="4629150" cy="1714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04.39"/>
          <p:cNvPicPr>
            <a:picLocks noChangeAspect="1"/>
          </p:cNvPicPr>
          <p:nvPr/>
        </p:nvPicPr>
        <p:blipFill>
          <a:blip r:embed="rId2"/>
          <a:stretch>
            <a:fillRect/>
          </a:stretch>
        </p:blipFill>
        <p:spPr>
          <a:xfrm>
            <a:off x="2948940" y="1791970"/>
            <a:ext cx="6294120" cy="46050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6" name="图片 5" descr="Screen Shot 2022-06-15 at 22.06.19"/>
          <p:cNvPicPr>
            <a:picLocks noChangeAspect="1"/>
          </p:cNvPicPr>
          <p:nvPr/>
        </p:nvPicPr>
        <p:blipFill>
          <a:blip r:embed="rId2"/>
          <a:stretch>
            <a:fillRect/>
          </a:stretch>
        </p:blipFill>
        <p:spPr>
          <a:xfrm>
            <a:off x="3056890" y="1757680"/>
            <a:ext cx="5046980" cy="46983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07.17"/>
          <p:cNvPicPr>
            <a:picLocks noChangeAspect="1"/>
          </p:cNvPicPr>
          <p:nvPr/>
        </p:nvPicPr>
        <p:blipFill>
          <a:blip r:embed="rId2"/>
          <a:stretch>
            <a:fillRect/>
          </a:stretch>
        </p:blipFill>
        <p:spPr>
          <a:xfrm>
            <a:off x="2954655" y="1791970"/>
            <a:ext cx="6312535" cy="46494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6" name="图片 5" descr="Screen Shot 2022-06-15 at 22.08.11"/>
          <p:cNvPicPr>
            <a:picLocks noChangeAspect="1"/>
          </p:cNvPicPr>
          <p:nvPr/>
        </p:nvPicPr>
        <p:blipFill>
          <a:blip r:embed="rId2"/>
          <a:stretch>
            <a:fillRect/>
          </a:stretch>
        </p:blipFill>
        <p:spPr>
          <a:xfrm>
            <a:off x="2934335" y="1791970"/>
            <a:ext cx="6837680" cy="46310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08.54"/>
          <p:cNvPicPr>
            <a:picLocks noChangeAspect="1"/>
          </p:cNvPicPr>
          <p:nvPr/>
        </p:nvPicPr>
        <p:blipFill>
          <a:blip r:embed="rId2"/>
          <a:stretch>
            <a:fillRect/>
          </a:stretch>
        </p:blipFill>
        <p:spPr>
          <a:xfrm>
            <a:off x="3084830" y="1791970"/>
            <a:ext cx="3787140" cy="46272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6" name="图片 5" descr="Screen Shot 2022-06-15 at 22.10.01"/>
          <p:cNvPicPr>
            <a:picLocks noChangeAspect="1"/>
          </p:cNvPicPr>
          <p:nvPr/>
        </p:nvPicPr>
        <p:blipFill>
          <a:blip r:embed="rId2"/>
          <a:stretch>
            <a:fillRect/>
          </a:stretch>
        </p:blipFill>
        <p:spPr>
          <a:xfrm>
            <a:off x="3077210" y="1801495"/>
            <a:ext cx="5484495" cy="2410460"/>
          </a:xfrm>
          <a:prstGeom prst="rect">
            <a:avLst/>
          </a:prstGeom>
        </p:spPr>
      </p:pic>
      <p:pic>
        <p:nvPicPr>
          <p:cNvPr id="7" name="图片 6" descr="Screen Shot 2022-06-15 at 22.11.10"/>
          <p:cNvPicPr>
            <a:picLocks noChangeAspect="1"/>
          </p:cNvPicPr>
          <p:nvPr/>
        </p:nvPicPr>
        <p:blipFill>
          <a:blip r:embed="rId3"/>
          <a:stretch>
            <a:fillRect/>
          </a:stretch>
        </p:blipFill>
        <p:spPr>
          <a:xfrm>
            <a:off x="3067050" y="4277995"/>
            <a:ext cx="5506720" cy="2124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26465" y="1690370"/>
            <a:ext cx="1375410" cy="521970"/>
          </a:xfrm>
          <a:prstGeom prst="rect">
            <a:avLst/>
          </a:prstGeom>
          <a:noFill/>
        </p:spPr>
        <p:txBody>
          <a:bodyPr wrap="square" rtlCol="0">
            <a:spAutoFit/>
          </a:bodyPr>
          <a:p>
            <a:r>
              <a:rPr lang="zh-CN" altLang="en-US" sz="2800">
                <a:latin typeface="PingFang SC Regular" panose="020B0400000000000000" charset="-122"/>
                <a:ea typeface="PingFang SC Regular" panose="020B0400000000000000" charset="-122"/>
              </a:rPr>
              <a:t>张汉东</a:t>
            </a:r>
            <a:endParaRPr lang="zh-CN" altLang="en-US" sz="2800">
              <a:latin typeface="PingFang SC Regular" panose="020B0400000000000000" charset="-122"/>
              <a:ea typeface="PingFang SC Regular" panose="020B0400000000000000" charset="-122"/>
            </a:endParaRPr>
          </a:p>
        </p:txBody>
      </p:sp>
      <p:sp>
        <p:nvSpPr>
          <p:cNvPr id="8" name="Text Box 7"/>
          <p:cNvSpPr txBox="1"/>
          <p:nvPr/>
        </p:nvSpPr>
        <p:spPr>
          <a:xfrm>
            <a:off x="932815" y="3338195"/>
            <a:ext cx="8415655" cy="706755"/>
          </a:xfrm>
          <a:prstGeom prst="rect">
            <a:avLst/>
          </a:prstGeom>
          <a:noFill/>
        </p:spPr>
        <p:txBody>
          <a:bodyPr wrap="square" rtlCol="0">
            <a:spAutoFit/>
          </a:bodyPr>
          <a:p>
            <a:endParaRPr lang="zh-CN" altLang="en-US" sz="2000">
              <a:latin typeface="PingFang SC Regular" panose="020B0400000000000000" charset="-122"/>
              <a:ea typeface="PingFang SC Regular" panose="020B0400000000000000" charset="-122"/>
            </a:endParaRPr>
          </a:p>
          <a:p>
            <a:r>
              <a:rPr lang="zh-CN" altLang="en-US" sz="2000">
                <a:latin typeface="PingFang SC Regular" panose="020B0400000000000000" charset="-122"/>
                <a:ea typeface="PingFang SC Regular" panose="020B0400000000000000" charset="-122"/>
              </a:rPr>
              <a:t>也创建了以下开源的学习资源供大家学习参考：</a:t>
            </a:r>
            <a:endParaRPr lang="en-US" altLang="zh-CN" sz="2000">
              <a:latin typeface="PingFang SC Regular" panose="020B0400000000000000" charset="-122"/>
              <a:ea typeface="PingFang SC Regular" panose="020B0400000000000000" charset="-122"/>
            </a:endParaRPr>
          </a:p>
        </p:txBody>
      </p:sp>
      <p:sp>
        <p:nvSpPr>
          <p:cNvPr id="9" name="Text Box 8"/>
          <p:cNvSpPr txBox="1"/>
          <p:nvPr/>
        </p:nvSpPr>
        <p:spPr>
          <a:xfrm>
            <a:off x="2352675" y="1765300"/>
            <a:ext cx="10043160" cy="706755"/>
          </a:xfrm>
          <a:prstGeom prst="rect">
            <a:avLst/>
          </a:prstGeom>
          <a:noFill/>
        </p:spPr>
        <p:txBody>
          <a:bodyPr wrap="square" rtlCol="0">
            <a:spAutoFit/>
          </a:bodyPr>
          <a:p>
            <a:r>
              <a:rPr lang="zh-CN" altLang="en-US" sz="2000">
                <a:latin typeface="PingFang SC Regular" panose="020B0400000000000000" charset="-122"/>
                <a:ea typeface="PingFang SC Regular" panose="020B0400000000000000" charset="-122"/>
                <a:cs typeface="PingFang SC Regular" panose="020B0400000000000000" charset="-122"/>
              </a:rPr>
              <a:t>企业独立咨询顾问，</a:t>
            </a:r>
            <a:r>
              <a:rPr lang="en-US" altLang="zh-CN" sz="200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2000">
                <a:latin typeface="PingFang SC Regular" panose="020B0400000000000000" charset="-122"/>
                <a:ea typeface="PingFang SC Regular" panose="020B0400000000000000" charset="-122"/>
                <a:cs typeface="PingFang SC Regular" panose="020B0400000000000000" charset="-122"/>
                <a:sym typeface="+mn-ea"/>
              </a:rPr>
              <a:t>社区重度参与者与贡献者，喜欢学习与分享</a:t>
            </a:r>
            <a:endParaRPr lang="zh-CN" altLang="en-US" sz="2000">
              <a:latin typeface="PingFang SC Regular" panose="020B0400000000000000" charset="-122"/>
              <a:ea typeface="PingFang SC Regular" panose="020B0400000000000000" charset="-122"/>
              <a:cs typeface="PingFang SC Regular" panose="020B0400000000000000" charset="-122"/>
            </a:endParaRPr>
          </a:p>
          <a:p>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sp>
        <p:nvSpPr>
          <p:cNvPr id="5" name="文本框 4"/>
          <p:cNvSpPr txBox="1"/>
          <p:nvPr/>
        </p:nvSpPr>
        <p:spPr>
          <a:xfrm>
            <a:off x="926465" y="2384425"/>
            <a:ext cx="6541135" cy="398780"/>
          </a:xfrm>
          <a:prstGeom prst="rect">
            <a:avLst/>
          </a:prstGeom>
          <a:noFill/>
        </p:spPr>
        <p:txBody>
          <a:bodyPr wrap="non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sym typeface="+mn-ea"/>
              </a:rPr>
              <a:t>已出版著作《</a:t>
            </a:r>
            <a:r>
              <a:rPr lang="en-US" altLang="zh-CN" sz="200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2000">
                <a:latin typeface="PingFang SC Regular" panose="020B0400000000000000" charset="-122"/>
                <a:ea typeface="PingFang SC Regular" panose="020B0400000000000000" charset="-122"/>
                <a:cs typeface="PingFang SC Regular" panose="020B0400000000000000" charset="-122"/>
                <a:sym typeface="+mn-ea"/>
              </a:rPr>
              <a:t>编程之道》和</a:t>
            </a:r>
            <a:r>
              <a:rPr lang="en-US" altLang="zh-CN" sz="2000">
                <a:latin typeface="PingFang SC Regular" panose="020B0400000000000000" charset="-122"/>
                <a:ea typeface="PingFang SC Regular" panose="020B0400000000000000" charset="-122"/>
                <a:cs typeface="PingFang SC Regular" panose="020B0400000000000000" charset="-122"/>
                <a:sym typeface="+mn-ea"/>
              </a:rPr>
              <a:t> </a:t>
            </a:r>
            <a:r>
              <a:rPr lang="zh-CN" altLang="en-US" sz="2000">
                <a:latin typeface="PingFang SC Regular" panose="020B0400000000000000" charset="-122"/>
                <a:ea typeface="PingFang SC Regular" panose="020B0400000000000000" charset="-122"/>
                <a:cs typeface="PingFang SC Regular" panose="020B0400000000000000" charset="-122"/>
                <a:sym typeface="+mn-ea"/>
              </a:rPr>
              <a:t>译作《</a:t>
            </a:r>
            <a:r>
              <a:rPr lang="en-US" altLang="zh-CN" sz="2000">
                <a:latin typeface="PingFang SC Regular" panose="020B0400000000000000" charset="-122"/>
                <a:ea typeface="PingFang SC Regular" panose="020B0400000000000000" charset="-122"/>
                <a:cs typeface="PingFang SC Regular" panose="020B0400000000000000" charset="-122"/>
                <a:sym typeface="+mn-ea"/>
              </a:rPr>
              <a:t>Ruby </a:t>
            </a:r>
            <a:r>
              <a:rPr lang="zh-CN" altLang="en-US" sz="2000">
                <a:latin typeface="PingFang SC Regular" panose="020B0400000000000000" charset="-122"/>
                <a:ea typeface="PingFang SC Regular" panose="020B0400000000000000" charset="-122"/>
                <a:cs typeface="PingFang SC Regular" panose="020B0400000000000000" charset="-122"/>
                <a:sym typeface="+mn-ea"/>
              </a:rPr>
              <a:t>原理剖析》</a:t>
            </a:r>
            <a:endParaRPr lang="zh-CN" altLang="en-US" sz="2000">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7" name="文本框 6"/>
          <p:cNvSpPr txBox="1"/>
          <p:nvPr/>
        </p:nvSpPr>
        <p:spPr>
          <a:xfrm>
            <a:off x="962025" y="4824095"/>
            <a:ext cx="8542020" cy="645160"/>
          </a:xfrm>
          <a:prstGeom prst="rect">
            <a:avLst/>
          </a:prstGeom>
          <a:noFill/>
        </p:spPr>
        <p:txBody>
          <a:bodyPr wrap="square" rtlCol="0" anchor="t">
            <a:spAutoFit/>
          </a:bodyPr>
          <a:p>
            <a:r>
              <a:rPr lang="zh-CN" altLang="en-US">
                <a:latin typeface="PingFang SC Regular" panose="020B0400000000000000" charset="-122"/>
                <a:ea typeface="PingFang SC Regular" panose="020B0400000000000000" charset="-122"/>
                <a:cs typeface="PingFang SC Regular" panose="020B0400000000000000" charset="-122"/>
              </a:rPr>
              <a:t>《</a:t>
            </a:r>
            <a:r>
              <a:rPr lang="en-US" altLang="zh-CN">
                <a:latin typeface="PingFang SC Regular" panose="020B0400000000000000" charset="-122"/>
                <a:ea typeface="PingFang SC Regular" panose="020B0400000000000000" charset="-122"/>
                <a:cs typeface="PingFang SC Regular" panose="020B0400000000000000" charset="-122"/>
              </a:rPr>
              <a:t>Rust </a:t>
            </a:r>
            <a:r>
              <a:rPr lang="zh-CN" altLang="en-US">
                <a:latin typeface="PingFang SC Regular" panose="020B0400000000000000" charset="-122"/>
                <a:ea typeface="PingFang SC Regular" panose="020B0400000000000000" charset="-122"/>
                <a:cs typeface="PingFang SC Regular" panose="020B0400000000000000" charset="-122"/>
              </a:rPr>
              <a:t>编码规范》</a:t>
            </a:r>
            <a:r>
              <a:rPr lang="en-US" altLang="zh-CN">
                <a:latin typeface="PingFang SC Regular" panose="020B0400000000000000" charset="-122"/>
                <a:ea typeface="PingFang SC Regular" panose="020B0400000000000000" charset="-122"/>
                <a:cs typeface="PingFang SC Regular" panose="020B0400000000000000" charset="-122"/>
              </a:rPr>
              <a:t>  </a:t>
            </a:r>
            <a:br>
              <a:rPr lang="en-US" altLang="zh-CN">
                <a:latin typeface="PingFang SC Regular" panose="020B0400000000000000" charset="-122"/>
                <a:ea typeface="PingFang SC Regular" panose="020B0400000000000000" charset="-122"/>
                <a:cs typeface="PingFang SC Regular" panose="020B0400000000000000" charset="-122"/>
              </a:rPr>
            </a:br>
            <a:r>
              <a:rPr lang="zh-CN" altLang="en-US">
                <a:latin typeface="PingFang SC Regular" panose="020B0400000000000000" charset="-122"/>
                <a:ea typeface="PingFang SC Regular" panose="020B0400000000000000" charset="-122"/>
                <a:cs typeface="PingFang SC Regular" panose="020B0400000000000000" charset="-122"/>
              </a:rPr>
              <a:t>https://rust-coding-guidelines.github.io/rust-coding-guidelines-zh/</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sp>
        <p:nvSpPr>
          <p:cNvPr id="10" name="文本框 9"/>
          <p:cNvSpPr txBox="1"/>
          <p:nvPr/>
        </p:nvSpPr>
        <p:spPr>
          <a:xfrm>
            <a:off x="964565" y="4105910"/>
            <a:ext cx="8669020" cy="645160"/>
          </a:xfrm>
          <a:prstGeom prst="rect">
            <a:avLst/>
          </a:prstGeom>
          <a:noFill/>
        </p:spPr>
        <p:txBody>
          <a:bodyPr wrap="square" rtlCol="0" anchor="t">
            <a:spAutoFit/>
          </a:bodyPr>
          <a:p>
            <a:r>
              <a:rPr lang="zh-CN" altLang="en-US">
                <a:latin typeface="PingFang SC Regular" panose="020B0400000000000000" charset="-122"/>
                <a:ea typeface="PingFang SC Regular" panose="020B0400000000000000" charset="-122"/>
                <a:cs typeface="PingFang SC Regular" panose="020B0400000000000000" charset="-122"/>
              </a:rPr>
              <a:t>《</a:t>
            </a:r>
            <a:r>
              <a:rPr lang="en-US" altLang="zh-CN">
                <a:latin typeface="PingFang SC Regular" panose="020B0400000000000000" charset="-122"/>
                <a:ea typeface="PingFang SC Regular" panose="020B0400000000000000" charset="-122"/>
                <a:cs typeface="PingFang SC Regular" panose="020B0400000000000000" charset="-122"/>
              </a:rPr>
              <a:t>Rust Magazine</a:t>
            </a:r>
            <a:r>
              <a:rPr lang="zh-CN" altLang="en-US">
                <a:latin typeface="PingFang SC Regular" panose="020B0400000000000000" charset="-122"/>
                <a:ea typeface="PingFang SC Regular" panose="020B0400000000000000" charset="-122"/>
                <a:cs typeface="PingFang SC Regular" panose="020B0400000000000000" charset="-122"/>
              </a:rPr>
              <a:t>》</a:t>
            </a:r>
            <a:r>
              <a:rPr lang="en-US" altLang="zh-CN">
                <a:latin typeface="PingFang SC Regular" panose="020B0400000000000000" charset="-122"/>
                <a:ea typeface="PingFang SC Regular" panose="020B0400000000000000" charset="-122"/>
                <a:cs typeface="PingFang SC Regular" panose="020B0400000000000000" charset="-122"/>
              </a:rPr>
              <a:t> </a:t>
            </a:r>
            <a:br>
              <a:rPr lang="en-US" altLang="zh-CN">
                <a:latin typeface="PingFang SC Regular" panose="020B0400000000000000" charset="-122"/>
                <a:ea typeface="PingFang SC Regular" panose="020B0400000000000000" charset="-122"/>
                <a:cs typeface="PingFang SC Regular" panose="020B0400000000000000" charset="-122"/>
              </a:rPr>
            </a:br>
            <a:r>
              <a:rPr lang="zh-CN" altLang="en-US">
                <a:latin typeface="PingFang SC Regular" panose="020B0400000000000000" charset="-122"/>
                <a:ea typeface="PingFang SC Regular" panose="020B0400000000000000" charset="-122"/>
                <a:cs typeface="PingFang SC Regular" panose="020B0400000000000000" charset="-122"/>
              </a:rPr>
              <a:t>https://github.com/RustMagazine</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sp>
        <p:nvSpPr>
          <p:cNvPr id="6" name="文本框 5"/>
          <p:cNvSpPr txBox="1"/>
          <p:nvPr/>
        </p:nvSpPr>
        <p:spPr>
          <a:xfrm>
            <a:off x="920115" y="2940685"/>
            <a:ext cx="2474595" cy="398780"/>
          </a:xfrm>
          <a:prstGeom prst="rect">
            <a:avLst/>
          </a:prstGeom>
          <a:noFill/>
        </p:spPr>
        <p:txBody>
          <a:bodyPr wrap="none" rtlCol="0">
            <a:spAutoFit/>
          </a:bodyPr>
          <a:p>
            <a:r>
              <a:rPr lang="zh-CN" altLang="en-US" sz="2000" b="1">
                <a:latin typeface="PingFang SC Regular" panose="020B0400000000000000" charset="-122"/>
                <a:ea typeface="PingFang SC Regular" panose="020B0400000000000000" charset="-122"/>
              </a:rPr>
              <a:t>个人公众号：觉学社</a:t>
            </a:r>
            <a:endParaRPr lang="zh-CN" altLang="en-US" sz="2000" b="1">
              <a:latin typeface="PingFang SC Regular" panose="020B0400000000000000" charset="-122"/>
              <a:ea typeface="PingFang SC Regular" panose="020B0400000000000000" charset="-122"/>
            </a:endParaRPr>
          </a:p>
        </p:txBody>
      </p:sp>
      <p:sp>
        <p:nvSpPr>
          <p:cNvPr id="11" name="文本框 10"/>
          <p:cNvSpPr txBox="1"/>
          <p:nvPr/>
        </p:nvSpPr>
        <p:spPr>
          <a:xfrm>
            <a:off x="4182745" y="2949575"/>
            <a:ext cx="1097280" cy="368300"/>
          </a:xfrm>
          <a:prstGeom prst="rect">
            <a:avLst/>
          </a:prstGeom>
          <a:noFill/>
        </p:spPr>
        <p:txBody>
          <a:bodyPr wrap="none" rtlCol="0">
            <a:spAutoFit/>
          </a:bodyPr>
          <a:p>
            <a:r>
              <a:rPr lang="zh-CN" altLang="en-US">
                <a:latin typeface="PingFang SC Regular" panose="020B0400000000000000" charset="-122"/>
                <a:ea typeface="PingFang SC Regular" panose="020B0400000000000000" charset="-122"/>
              </a:rPr>
              <a:t>欢迎</a:t>
            </a:r>
            <a:r>
              <a:rPr lang="zh-CN" altLang="en-US">
                <a:latin typeface="PingFang SC Regular" panose="020B0400000000000000" charset="-122"/>
                <a:ea typeface="PingFang SC Regular" panose="020B0400000000000000" charset="-122"/>
              </a:rPr>
              <a:t>关注</a:t>
            </a:r>
            <a:endParaRPr lang="zh-CN" altLang="en-US">
              <a:latin typeface="PingFang SC Regular" panose="020B0400000000000000" charset="-122"/>
              <a:ea typeface="PingFang SC Regular" panose="020B0400000000000000" charset="-122"/>
            </a:endParaRPr>
          </a:p>
        </p:txBody>
      </p:sp>
      <p:sp>
        <p:nvSpPr>
          <p:cNvPr id="12" name="左箭头 11"/>
          <p:cNvSpPr/>
          <p:nvPr/>
        </p:nvSpPr>
        <p:spPr>
          <a:xfrm>
            <a:off x="3562350" y="3080385"/>
            <a:ext cx="452755" cy="14605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3" name="文本框 12"/>
          <p:cNvSpPr txBox="1"/>
          <p:nvPr/>
        </p:nvSpPr>
        <p:spPr>
          <a:xfrm>
            <a:off x="747402" y="370240"/>
            <a:ext cx="5646939" cy="768350"/>
          </a:xfrm>
          <a:prstGeom prst="rect">
            <a:avLst/>
          </a:prstGeom>
          <a:noFill/>
        </p:spPr>
        <p:txBody>
          <a:bodyPr wrap="square" rtlCol="0">
            <a:spAutoFit/>
          </a:bodyPr>
          <a:p>
            <a:r>
              <a:rPr lang="zh-CN" altLang="en-US" sz="4400">
                <a:latin typeface="PingFang SC Regular" panose="020B0400000000000000" charset="-122"/>
                <a:ea typeface="PingFang SC Regular" panose="020B0400000000000000" charset="-122"/>
                <a:sym typeface="+mn-ea"/>
              </a:rPr>
              <a:t>自我介绍</a:t>
            </a:r>
            <a:endParaRPr kumimoji="1" lang="zh-CN" altLang="en-US" sz="4400" b="1" dirty="0">
              <a:latin typeface="PingFang SC Regular" panose="020B0400000000000000" charset="-122"/>
              <a:ea typeface="PingFang SC Regular" panose="020B0400000000000000"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13.00"/>
          <p:cNvPicPr>
            <a:picLocks noChangeAspect="1"/>
          </p:cNvPicPr>
          <p:nvPr/>
        </p:nvPicPr>
        <p:blipFill>
          <a:blip r:embed="rId2"/>
          <a:stretch>
            <a:fillRect/>
          </a:stretch>
        </p:blipFill>
        <p:spPr>
          <a:xfrm>
            <a:off x="3225165" y="1791970"/>
            <a:ext cx="6324600" cy="1266825"/>
          </a:xfrm>
          <a:prstGeom prst="rect">
            <a:avLst/>
          </a:prstGeom>
        </p:spPr>
      </p:pic>
      <p:pic>
        <p:nvPicPr>
          <p:cNvPr id="8" name="图片 7" descr="Screen Shot 2022-06-15 at 22.13.38"/>
          <p:cNvPicPr>
            <a:picLocks noChangeAspect="1"/>
          </p:cNvPicPr>
          <p:nvPr/>
        </p:nvPicPr>
        <p:blipFill>
          <a:blip r:embed="rId3"/>
          <a:stretch>
            <a:fillRect/>
          </a:stretch>
        </p:blipFill>
        <p:spPr>
          <a:xfrm>
            <a:off x="3225165" y="3256280"/>
            <a:ext cx="6324600" cy="3193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6" name="图片 5" descr="Screen Shot 2022-06-15 at 22.14.12"/>
          <p:cNvPicPr>
            <a:picLocks noChangeAspect="1"/>
          </p:cNvPicPr>
          <p:nvPr/>
        </p:nvPicPr>
        <p:blipFill>
          <a:blip r:embed="rId2"/>
          <a:stretch>
            <a:fillRect/>
          </a:stretch>
        </p:blipFill>
        <p:spPr>
          <a:xfrm>
            <a:off x="3216275" y="1791970"/>
            <a:ext cx="5107940" cy="46386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15.25"/>
          <p:cNvPicPr>
            <a:picLocks noChangeAspect="1"/>
          </p:cNvPicPr>
          <p:nvPr/>
        </p:nvPicPr>
        <p:blipFill>
          <a:blip r:embed="rId2"/>
          <a:stretch>
            <a:fillRect/>
          </a:stretch>
        </p:blipFill>
        <p:spPr>
          <a:xfrm>
            <a:off x="3070225" y="1808480"/>
            <a:ext cx="5434965" cy="4632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6" name="图片 5" descr="Screen Shot 2022-06-15 at 22.15.00"/>
          <p:cNvPicPr>
            <a:picLocks noChangeAspect="1"/>
          </p:cNvPicPr>
          <p:nvPr/>
        </p:nvPicPr>
        <p:blipFill>
          <a:blip r:embed="rId2"/>
          <a:stretch>
            <a:fillRect/>
          </a:stretch>
        </p:blipFill>
        <p:spPr>
          <a:xfrm>
            <a:off x="3138805" y="1740535"/>
            <a:ext cx="5697855" cy="2147570"/>
          </a:xfrm>
          <a:prstGeom prst="rect">
            <a:avLst/>
          </a:prstGeom>
        </p:spPr>
      </p:pic>
      <p:pic>
        <p:nvPicPr>
          <p:cNvPr id="7" name="图片 6" descr="Screen Shot 2022-06-15 at 22.16.28"/>
          <p:cNvPicPr>
            <a:picLocks noChangeAspect="1"/>
          </p:cNvPicPr>
          <p:nvPr/>
        </p:nvPicPr>
        <p:blipFill>
          <a:blip r:embed="rId3"/>
          <a:stretch>
            <a:fillRect/>
          </a:stretch>
        </p:blipFill>
        <p:spPr>
          <a:xfrm>
            <a:off x="3138805" y="5631815"/>
            <a:ext cx="5697855" cy="779780"/>
          </a:xfrm>
          <a:prstGeom prst="rect">
            <a:avLst/>
          </a:prstGeom>
        </p:spPr>
      </p:pic>
      <p:pic>
        <p:nvPicPr>
          <p:cNvPr id="8" name="图片 7" descr="Screen Shot 2022-06-15 at 22.16.17"/>
          <p:cNvPicPr>
            <a:picLocks noChangeAspect="1"/>
          </p:cNvPicPr>
          <p:nvPr/>
        </p:nvPicPr>
        <p:blipFill>
          <a:blip r:embed="rId4"/>
          <a:stretch>
            <a:fillRect/>
          </a:stretch>
        </p:blipFill>
        <p:spPr>
          <a:xfrm>
            <a:off x="3138805" y="3888105"/>
            <a:ext cx="5698490" cy="17437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pic>
        <p:nvPicPr>
          <p:cNvPr id="5" name="图片 4" descr="Screen Shot 2022-06-15 at 22.18.05"/>
          <p:cNvPicPr>
            <a:picLocks noChangeAspect="1"/>
          </p:cNvPicPr>
          <p:nvPr/>
        </p:nvPicPr>
        <p:blipFill>
          <a:blip r:embed="rId2"/>
          <a:stretch>
            <a:fillRect/>
          </a:stretch>
        </p:blipFill>
        <p:spPr>
          <a:xfrm>
            <a:off x="2920365" y="1791970"/>
            <a:ext cx="6569710" cy="4650105"/>
          </a:xfrm>
          <a:prstGeom prst="rect">
            <a:avLst/>
          </a:prstGeom>
        </p:spPr>
      </p:pic>
      <p:sp>
        <p:nvSpPr>
          <p:cNvPr id="9" name="文本框 8"/>
          <p:cNvSpPr txBox="1"/>
          <p:nvPr/>
        </p:nvSpPr>
        <p:spPr>
          <a:xfrm>
            <a:off x="2849245" y="134429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49245" y="134429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6" name="图片 5" descr="Screen Shot 2022-06-15 at 22.19.11"/>
          <p:cNvPicPr>
            <a:picLocks noChangeAspect="1"/>
          </p:cNvPicPr>
          <p:nvPr/>
        </p:nvPicPr>
        <p:blipFill>
          <a:blip r:embed="rId2"/>
          <a:stretch>
            <a:fillRect/>
          </a:stretch>
        </p:blipFill>
        <p:spPr>
          <a:xfrm>
            <a:off x="2949575" y="1791970"/>
            <a:ext cx="6772275" cy="3524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49245" y="134429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5" name="图片 4" descr="Screen Shot 2022-06-15 at 22.19.53"/>
          <p:cNvPicPr>
            <a:picLocks noChangeAspect="1"/>
          </p:cNvPicPr>
          <p:nvPr/>
        </p:nvPicPr>
        <p:blipFill>
          <a:blip r:embed="rId2"/>
          <a:stretch>
            <a:fillRect/>
          </a:stretch>
        </p:blipFill>
        <p:spPr>
          <a:xfrm>
            <a:off x="2944495" y="1791970"/>
            <a:ext cx="6660515" cy="34055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966085" y="393255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6" name="图片 5" descr="Screen Shot 2022-06-15 at 22.21.37"/>
          <p:cNvPicPr>
            <a:picLocks noChangeAspect="1"/>
          </p:cNvPicPr>
          <p:nvPr/>
        </p:nvPicPr>
        <p:blipFill>
          <a:blip r:embed="rId2"/>
          <a:stretch>
            <a:fillRect/>
          </a:stretch>
        </p:blipFill>
        <p:spPr>
          <a:xfrm>
            <a:off x="5303520" y="1323975"/>
            <a:ext cx="3347720" cy="51714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5" name="图片 4" descr="Screen Shot 2022-06-15 at 22.22.01"/>
          <p:cNvPicPr>
            <a:picLocks noChangeAspect="1"/>
          </p:cNvPicPr>
          <p:nvPr/>
        </p:nvPicPr>
        <p:blipFill>
          <a:blip r:embed="rId2"/>
          <a:stretch>
            <a:fillRect/>
          </a:stretch>
        </p:blipFill>
        <p:spPr>
          <a:xfrm>
            <a:off x="2931795" y="1769745"/>
            <a:ext cx="5680075" cy="46386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6" name="图片 5" descr="Screen Shot 2022-06-15 at 22.25.49"/>
          <p:cNvPicPr>
            <a:picLocks noChangeAspect="1"/>
          </p:cNvPicPr>
          <p:nvPr/>
        </p:nvPicPr>
        <p:blipFill>
          <a:blip r:embed="rId2"/>
          <a:stretch>
            <a:fillRect/>
          </a:stretch>
        </p:blipFill>
        <p:spPr>
          <a:xfrm>
            <a:off x="2957830" y="1791970"/>
            <a:ext cx="6568440" cy="3947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0737" y="426755"/>
            <a:ext cx="5646939" cy="768350"/>
          </a:xfrm>
          <a:prstGeom prst="rect">
            <a:avLst/>
          </a:prstGeom>
          <a:noFill/>
        </p:spPr>
        <p:txBody>
          <a:bodyPr wrap="square" rtlCol="0">
            <a:spAutoFit/>
          </a:bodyPr>
          <a:p>
            <a:r>
              <a:rPr kumimoji="1" lang="zh-CN" altLang="en-US" sz="4400" dirty="0">
                <a:latin typeface="PingFang SC Regular" panose="020B0400000000000000" charset="-122"/>
                <a:ea typeface="PingFang SC Regular" panose="020B0400000000000000" charset="-122"/>
              </a:rPr>
              <a:t>内容概要</a:t>
            </a:r>
            <a:endParaRPr kumimoji="1" lang="zh-CN" altLang="en-US" sz="4400" dirty="0">
              <a:latin typeface="PingFang SC Regular" panose="020B0400000000000000" charset="-122"/>
              <a:ea typeface="PingFang SC Regular" panose="020B0400000000000000" charset="-122"/>
            </a:endParaRPr>
          </a:p>
        </p:txBody>
      </p:sp>
      <p:grpSp>
        <p:nvGrpSpPr>
          <p:cNvPr id="4" name="išḻiḓé"/>
          <p:cNvGrpSpPr/>
          <p:nvPr/>
        </p:nvGrpSpPr>
        <p:grpSpPr>
          <a:xfrm>
            <a:off x="652145" y="1898650"/>
            <a:ext cx="2417445" cy="3274695"/>
            <a:chOff x="757282" y="1700808"/>
            <a:chExt cx="2623129" cy="4083608"/>
          </a:xfrm>
        </p:grpSpPr>
        <p:grpSp>
          <p:nvGrpSpPr>
            <p:cNvPr id="5" name="îṡľí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57282" y="1700808"/>
              <a:ext cx="2623129" cy="4083608"/>
              <a:chOff x="1175743" y="1700808"/>
              <a:chExt cx="2521145" cy="4083608"/>
            </a:xfrm>
          </p:grpSpPr>
          <p:cxnSp>
            <p:nvCxnSpPr>
              <p:cNvPr id="12" name="iṣlidè"/>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4" name="iṩļîdè"/>
              <p:cNvSpPr txBox="1"/>
              <p:nvPr/>
            </p:nvSpPr>
            <p:spPr>
              <a:xfrm>
                <a:off x="1175743" y="1700808"/>
                <a:ext cx="2521108" cy="416996"/>
              </a:xfrm>
              <a:prstGeom prst="rect">
                <a:avLst/>
              </a:prstGeom>
              <a:noFill/>
            </p:spPr>
            <p:txBody>
              <a:bodyPr wrap="square" rtlCol="0">
                <a:spAutoFit/>
              </a:bodyPr>
              <a:lstStyle/>
              <a:p>
                <a:pPr algn="r"/>
                <a:endParaRPr lang="tr-TR" sz="2800" b="1" dirty="0">
                  <a:gradFill>
                    <a:gsLst>
                      <a:gs pos="0">
                        <a:schemeClr val="accent3"/>
                      </a:gs>
                      <a:gs pos="90000">
                        <a:schemeClr val="accent1"/>
                      </a:gs>
                    </a:gsLst>
                    <a:lin ang="5400000" scaled="1"/>
                  </a:gradFill>
                  <a:cs typeface="+mn-ea"/>
                  <a:sym typeface="+mn-lt"/>
                </a:endParaRPr>
              </a:p>
            </p:txBody>
          </p:sp>
        </p:grpSp>
        <p:sp>
          <p:nvSpPr>
            <p:cNvPr id="16" name="ïṩľîḓe"/>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
        <p:nvSpPr>
          <p:cNvPr id="17" name="文本框 16"/>
          <p:cNvSpPr txBox="1"/>
          <p:nvPr/>
        </p:nvSpPr>
        <p:spPr>
          <a:xfrm>
            <a:off x="3094990" y="1701165"/>
            <a:ext cx="7207250" cy="3538220"/>
          </a:xfrm>
          <a:prstGeom prst="rect">
            <a:avLst/>
          </a:prstGeom>
          <a:noFill/>
        </p:spPr>
        <p:txBody>
          <a:bodyPr wrap="square" rtlCol="0">
            <a:spAutoFit/>
          </a:bodyPr>
          <a:p>
            <a:pPr marL="285750" indent="-285750" algn="l">
              <a:lnSpc>
                <a:spcPct val="200000"/>
              </a:lnSpc>
              <a:buFont typeface="Arial" panose="020B0604020202020204" pitchFamily="34" charset="0"/>
              <a:buChar char="•"/>
            </a:pPr>
            <a:r>
              <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rPr>
              <a:t>Rust</a:t>
            </a:r>
            <a:r>
              <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rPr>
              <a:t>编码规范制定动机</a:t>
            </a:r>
            <a:endPar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endParaRPr>
          </a:p>
          <a:p>
            <a:pPr marL="285750" indent="-285750" algn="l">
              <a:lnSpc>
                <a:spcPct val="200000"/>
              </a:lnSpc>
              <a:buFont typeface="Arial" panose="020B0604020202020204" pitchFamily="34" charset="0"/>
              <a:buChar char="•"/>
            </a:pPr>
            <a:r>
              <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编码规范的作用和愿景</a:t>
            </a:r>
            <a:endPar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endParaRPr>
          </a:p>
          <a:p>
            <a:pPr marL="285750" indent="-285750" algn="l">
              <a:lnSpc>
                <a:spcPct val="200000"/>
              </a:lnSpc>
              <a:buFont typeface="Arial" panose="020B0604020202020204" pitchFamily="34" charset="0"/>
              <a:buChar char="•"/>
            </a:pPr>
            <a:r>
              <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rPr>
              <a:t>Rust</a:t>
            </a:r>
            <a:r>
              <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rPr>
              <a:t>编码规范内容组织与介绍</a:t>
            </a:r>
            <a:endPar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endParaRPr>
          </a:p>
          <a:p>
            <a:pPr marL="285750" indent="-285750" algn="l">
              <a:lnSpc>
                <a:spcPct val="200000"/>
              </a:lnSpc>
              <a:buFont typeface="Arial" panose="020B0604020202020204" pitchFamily="34" charset="0"/>
              <a:buChar char="•"/>
            </a:pPr>
            <a:r>
              <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rPr>
              <a:t>如何在项目中应用</a:t>
            </a:r>
            <a:r>
              <a:rPr kumimoji="1" lang="en-US" altLang="zh-CN" sz="2800" dirty="0">
                <a:solidFill>
                  <a:schemeClr val="tx1">
                    <a:lumMod val="85000"/>
                    <a:lumOff val="15000"/>
                  </a:schemeClr>
                </a:solidFill>
                <a:latin typeface="PingFang SC Light" panose="020B0400000000000000" pitchFamily="34" charset="-122"/>
                <a:ea typeface="PingFang SC Light" panose="020B0400000000000000" pitchFamily="34" charset="-122"/>
              </a:rPr>
              <a:t>Rust </a:t>
            </a:r>
            <a:r>
              <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rPr>
              <a:t>编码规范</a:t>
            </a:r>
            <a:endParaRPr kumimoji="1" lang="zh-CN" altLang="en-US" sz="2800" dirty="0">
              <a:solidFill>
                <a:schemeClr val="tx1">
                  <a:lumMod val="85000"/>
                  <a:lumOff val="15000"/>
                </a:schemeClr>
              </a:solidFill>
              <a:latin typeface="PingFang SC Light" panose="020B0400000000000000" pitchFamily="34" charset="-122"/>
              <a:ea typeface="PingFang SC Light" panose="020B0400000000000000"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7" name="图片 6" descr="Screen Shot 2022-06-15 at 22.29.41"/>
          <p:cNvPicPr>
            <a:picLocks noChangeAspect="1"/>
          </p:cNvPicPr>
          <p:nvPr/>
        </p:nvPicPr>
        <p:blipFill>
          <a:blip r:embed="rId2"/>
          <a:stretch>
            <a:fillRect/>
          </a:stretch>
        </p:blipFill>
        <p:spPr>
          <a:xfrm>
            <a:off x="3039110" y="1791970"/>
            <a:ext cx="6576695" cy="33077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5" name="图片 4" descr="Screen Shot 2022-06-15 at 22.29.48"/>
          <p:cNvPicPr>
            <a:picLocks noChangeAspect="1"/>
          </p:cNvPicPr>
          <p:nvPr/>
        </p:nvPicPr>
        <p:blipFill>
          <a:blip r:embed="rId2"/>
          <a:stretch>
            <a:fillRect/>
          </a:stretch>
        </p:blipFill>
        <p:spPr>
          <a:xfrm>
            <a:off x="2970530" y="1791970"/>
            <a:ext cx="4478655" cy="46596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6" name="图片 5" descr="Screen Shot 2022-06-15 at 22.30.39"/>
          <p:cNvPicPr>
            <a:picLocks noChangeAspect="1"/>
          </p:cNvPicPr>
          <p:nvPr/>
        </p:nvPicPr>
        <p:blipFill>
          <a:blip r:embed="rId2"/>
          <a:stretch>
            <a:fillRect/>
          </a:stretch>
        </p:blipFill>
        <p:spPr>
          <a:xfrm>
            <a:off x="2968625" y="1791970"/>
            <a:ext cx="4721860" cy="46488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25" y="520080"/>
            <a:ext cx="8883624" cy="506730"/>
          </a:xfrm>
        </p:spPr>
        <p:txBody>
          <a:bodyPr>
            <a:normAutofit fontScale="90000"/>
          </a:bodyPr>
          <a:p>
            <a:r>
              <a:rPr lang="en-US" altLang="zh-CN" sz="489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4890">
                <a:latin typeface="PingFang SC Regular" panose="020B0400000000000000" charset="-122"/>
                <a:ea typeface="PingFang SC Regular" panose="020B0400000000000000" charset="-122"/>
                <a:cs typeface="PingFang SC Regular" panose="020B0400000000000000" charset="-122"/>
                <a:sym typeface="+mn-ea"/>
              </a:rPr>
              <a:t>编码规范内容组织介绍</a:t>
            </a:r>
            <a:endParaRPr lang="zh-CN" altLang="en-US" sz="4890">
              <a:latin typeface="PingFang SC Regular" panose="020B0400000000000000" charset="-122"/>
              <a:ea typeface="PingFang SC Regular" panose="020B0400000000000000" charset="-122"/>
              <a:cs typeface="PingFang SC Regular" panose="020B0400000000000000" charset="-122"/>
            </a:endParaRPr>
          </a:p>
        </p:txBody>
      </p:sp>
      <p:sp>
        <p:nvSpPr>
          <p:cNvPr id="3" name="内容占位符 2"/>
          <p:cNvSpPr>
            <a:spLocks noGrp="1"/>
          </p:cNvSpPr>
          <p:nvPr>
            <p:ph sz="half" idx="1"/>
          </p:nvPr>
        </p:nvSpPr>
        <p:spPr>
          <a:xfrm>
            <a:off x="838200" y="1323975"/>
            <a:ext cx="10515600" cy="4351338"/>
          </a:xfrm>
        </p:spPr>
        <p:txBody>
          <a:bodyPr>
            <a:normAutofit lnSpcReduction="10000"/>
          </a:bodyPr>
          <a:p>
            <a:pPr marL="0" indent="0">
              <a:buNone/>
            </a:pPr>
            <a:r>
              <a:rPr lang="zh-CN" altLang="en-US" b="1">
                <a:sym typeface="+mn-ea"/>
              </a:rPr>
              <a:t>代码实践</a:t>
            </a:r>
            <a:r>
              <a:rPr lang="en-US" altLang="zh-CN">
                <a:sym typeface="+mn-ea"/>
              </a:rPr>
              <a:t>                                              </a:t>
            </a:r>
            <a:endParaRPr lang="en-US" altLang="zh-CN">
              <a:sym typeface="+mn-ea"/>
            </a:endParaRPr>
          </a:p>
          <a:p>
            <a:pPr marL="0" indent="0">
              <a:buNone/>
            </a:pPr>
            <a:endParaRPr lang="en-US" altLang="zh-CN">
              <a:sym typeface="+mn-ea"/>
            </a:endParaRPr>
          </a:p>
          <a:p>
            <a:pPr marL="0" indent="0">
              <a:buNone/>
            </a:pPr>
            <a:endParaRPr lang="en-US" altLang="zh-CN">
              <a:sym typeface="+mn-ea"/>
            </a:endParaRPr>
          </a:p>
          <a:p>
            <a:pPr marL="0" indent="0">
              <a:buNone/>
            </a:pPr>
            <a:endParaRPr lang="zh-CN" altLang="en-US">
              <a:sym typeface="+mn-ea"/>
            </a:endParaRPr>
          </a:p>
          <a:p>
            <a:pPr marL="0" indent="0">
              <a:buNone/>
            </a:pPr>
            <a:endParaRPr lang="en-US" altLang="zh-CN">
              <a:sym typeface="+mn-ea"/>
            </a:endParaRPr>
          </a:p>
        </p:txBody>
      </p:sp>
      <p:pic>
        <p:nvPicPr>
          <p:cNvPr id="4" name="图片 3" descr="Screen Shot 2022-06-15 at 21.36.12"/>
          <p:cNvPicPr>
            <a:picLocks noChangeAspect="1"/>
          </p:cNvPicPr>
          <p:nvPr/>
        </p:nvPicPr>
        <p:blipFill>
          <a:blip r:embed="rId1"/>
          <a:stretch>
            <a:fillRect/>
          </a:stretch>
        </p:blipFill>
        <p:spPr>
          <a:xfrm>
            <a:off x="939165" y="1791970"/>
            <a:ext cx="1914525" cy="4649470"/>
          </a:xfrm>
          <a:prstGeom prst="rect">
            <a:avLst/>
          </a:prstGeom>
        </p:spPr>
      </p:pic>
      <p:sp>
        <p:nvSpPr>
          <p:cNvPr id="9" name="文本框 8"/>
          <p:cNvSpPr txBox="1"/>
          <p:nvPr/>
        </p:nvSpPr>
        <p:spPr>
          <a:xfrm>
            <a:off x="2833370" y="1374775"/>
            <a:ext cx="3255010" cy="368300"/>
          </a:xfrm>
          <a:prstGeom prst="rect">
            <a:avLst/>
          </a:prstGeom>
          <a:noFill/>
        </p:spPr>
        <p:txBody>
          <a:bodyPr wrap="none" rtlCol="0" anchor="t">
            <a:spAutoFit/>
          </a:bodyPr>
          <a:p>
            <a:pPr marL="0" indent="0">
              <a:buNone/>
            </a:pPr>
            <a:r>
              <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重点：</a:t>
            </a:r>
            <a:r>
              <a:rPr lang="en-US" altLang="zh-CN"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Unsafe Rust              </a:t>
            </a:r>
            <a:endParaRPr lang="zh-CN" altLang="en-US" b="1">
              <a:latin typeface="PingFang SC Semibold" panose="020B0400000000000000" pitchFamily="34" charset="-122"/>
              <a:ea typeface="PingFang SC Semibold" panose="020B0400000000000000" pitchFamily="34" charset="-122"/>
              <a:cs typeface="PingFang SC Semibold" panose="020B0400000000000000" pitchFamily="34" charset="-122"/>
            </a:endParaRPr>
          </a:p>
        </p:txBody>
      </p:sp>
      <p:pic>
        <p:nvPicPr>
          <p:cNvPr id="7" name="图片 6" descr="Screen Shot 2022-06-15 at 22.31.52"/>
          <p:cNvPicPr>
            <a:picLocks noChangeAspect="1"/>
          </p:cNvPicPr>
          <p:nvPr/>
        </p:nvPicPr>
        <p:blipFill>
          <a:blip r:embed="rId2"/>
          <a:stretch>
            <a:fillRect/>
          </a:stretch>
        </p:blipFill>
        <p:spPr>
          <a:xfrm>
            <a:off x="3067685" y="1791970"/>
            <a:ext cx="4772660" cy="46196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337185"/>
            <a:ext cx="9805035" cy="1028700"/>
          </a:xfrm>
        </p:spPr>
        <p:txBody>
          <a:bodyPr>
            <a:normAutofit/>
          </a:bodyPr>
          <a:p>
            <a:r>
              <a:rPr lang="zh-CN" altLang="en-US">
                <a:latin typeface="PingFang SC Regular" panose="020B0400000000000000" charset="-122"/>
                <a:ea typeface="PingFang SC Regular" panose="020B0400000000000000" charset="-122"/>
                <a:cs typeface="PingFang SC Regular" panose="020B0400000000000000" charset="-122"/>
                <a:sym typeface="+mn-ea"/>
              </a:rPr>
              <a:t>如何在项目中应用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 name="内容占位符 2"/>
          <p:cNvSpPr>
            <a:spLocks noGrp="1"/>
          </p:cNvSpPr>
          <p:nvPr>
            <p:ph sz="half" idx="1"/>
          </p:nvPr>
        </p:nvSpPr>
        <p:spPr>
          <a:xfrm>
            <a:off x="469265" y="1446530"/>
            <a:ext cx="2741930" cy="685165"/>
          </a:xfrm>
        </p:spPr>
        <p:txBody>
          <a:bodyPr>
            <a:normAutofit/>
          </a:bodyPr>
          <a:p>
            <a:pPr marL="0" indent="0">
              <a:buNone/>
            </a:pP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附录</a:t>
            </a:r>
            <a:r>
              <a:rPr lang="en-US" altLang="zh-CN"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 </a:t>
            </a: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模版</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4" name="图片 3" descr="Screen Shot 2022-06-15 at 22.33.51"/>
          <p:cNvPicPr>
            <a:picLocks noChangeAspect="1"/>
          </p:cNvPicPr>
          <p:nvPr/>
        </p:nvPicPr>
        <p:blipFill>
          <a:blip r:embed="rId1"/>
          <a:stretch>
            <a:fillRect/>
          </a:stretch>
        </p:blipFill>
        <p:spPr>
          <a:xfrm>
            <a:off x="3100070" y="1978660"/>
            <a:ext cx="6415405" cy="41611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337185"/>
            <a:ext cx="9805035" cy="1028700"/>
          </a:xfrm>
        </p:spPr>
        <p:txBody>
          <a:bodyPr>
            <a:normAutofit/>
          </a:bodyPr>
          <a:p>
            <a:r>
              <a:rPr lang="zh-CN" altLang="en-US">
                <a:latin typeface="PingFang SC Regular" panose="020B0400000000000000" charset="-122"/>
                <a:ea typeface="PingFang SC Regular" panose="020B0400000000000000" charset="-122"/>
                <a:cs typeface="PingFang SC Regular" panose="020B0400000000000000" charset="-122"/>
                <a:sym typeface="+mn-ea"/>
              </a:rPr>
              <a:t>如何在项目中应用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 name="内容占位符 2"/>
          <p:cNvSpPr>
            <a:spLocks noGrp="1"/>
          </p:cNvSpPr>
          <p:nvPr>
            <p:ph sz="half" idx="1"/>
          </p:nvPr>
        </p:nvSpPr>
        <p:spPr>
          <a:xfrm>
            <a:off x="469265" y="1446530"/>
            <a:ext cx="2741930" cy="685165"/>
          </a:xfrm>
        </p:spPr>
        <p:txBody>
          <a:bodyPr>
            <a:normAutofit/>
          </a:bodyPr>
          <a:p>
            <a:pPr marL="0" indent="0">
              <a:buNone/>
            </a:pP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附录</a:t>
            </a:r>
            <a:r>
              <a:rPr lang="en-US" altLang="zh-CN"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 </a:t>
            </a: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模版</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5" name="图片 4" descr="Screen Shot 2022-06-15 at 22.35.00"/>
          <p:cNvPicPr>
            <a:picLocks noChangeAspect="1"/>
          </p:cNvPicPr>
          <p:nvPr/>
        </p:nvPicPr>
        <p:blipFill>
          <a:blip r:embed="rId1"/>
          <a:stretch>
            <a:fillRect/>
          </a:stretch>
        </p:blipFill>
        <p:spPr>
          <a:xfrm>
            <a:off x="4302760" y="1527175"/>
            <a:ext cx="3586480" cy="4708525"/>
          </a:xfrm>
          <a:prstGeom prst="rect">
            <a:avLst/>
          </a:prstGeom>
        </p:spPr>
      </p:pic>
      <p:sp>
        <p:nvSpPr>
          <p:cNvPr id="6" name="文本框 5"/>
          <p:cNvSpPr txBox="1"/>
          <p:nvPr/>
        </p:nvSpPr>
        <p:spPr>
          <a:xfrm>
            <a:off x="1061720" y="3697605"/>
            <a:ext cx="1557655" cy="368300"/>
          </a:xfrm>
          <a:prstGeom prst="rect">
            <a:avLst/>
          </a:prstGeom>
          <a:noFill/>
        </p:spPr>
        <p:txBody>
          <a:bodyPr wrap="none" rtlCol="0">
            <a:spAutoFit/>
          </a:bodyPr>
          <a:p>
            <a:r>
              <a:rPr lang="en-US" altLang="zh-CN">
                <a:latin typeface="PingFang SC Regular" panose="020B0400000000000000" charset="-122"/>
                <a:ea typeface="PingFang SC Regular" panose="020B0400000000000000" charset="-122"/>
                <a:cs typeface="PingFang SC Regular" panose="020B0400000000000000" charset="-122"/>
              </a:rPr>
              <a:t>Rustfmt </a:t>
            </a:r>
            <a:r>
              <a:rPr lang="zh-CN" altLang="en-US">
                <a:latin typeface="PingFang SC Regular" panose="020B0400000000000000" charset="-122"/>
                <a:ea typeface="PingFang SC Regular" panose="020B0400000000000000" charset="-122"/>
                <a:cs typeface="PingFang SC Regular" panose="020B0400000000000000" charset="-122"/>
              </a:rPr>
              <a:t>模版</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337185"/>
            <a:ext cx="9805035" cy="1028700"/>
          </a:xfrm>
        </p:spPr>
        <p:txBody>
          <a:bodyPr>
            <a:normAutofit/>
          </a:bodyPr>
          <a:p>
            <a:r>
              <a:rPr lang="zh-CN" altLang="en-US">
                <a:latin typeface="PingFang SC Regular" panose="020B0400000000000000" charset="-122"/>
                <a:ea typeface="PingFang SC Regular" panose="020B0400000000000000" charset="-122"/>
                <a:cs typeface="PingFang SC Regular" panose="020B0400000000000000" charset="-122"/>
                <a:sym typeface="+mn-ea"/>
              </a:rPr>
              <a:t>如何在项目中应用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 name="内容占位符 2"/>
          <p:cNvSpPr>
            <a:spLocks noGrp="1"/>
          </p:cNvSpPr>
          <p:nvPr>
            <p:ph sz="half" idx="1"/>
          </p:nvPr>
        </p:nvSpPr>
        <p:spPr>
          <a:xfrm>
            <a:off x="469265" y="1446530"/>
            <a:ext cx="2741930" cy="685165"/>
          </a:xfrm>
        </p:spPr>
        <p:txBody>
          <a:bodyPr>
            <a:normAutofit/>
          </a:bodyPr>
          <a:p>
            <a:pPr marL="0" indent="0">
              <a:buNone/>
            </a:pP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附录</a:t>
            </a:r>
            <a:r>
              <a:rPr lang="en-US" altLang="zh-CN"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 </a:t>
            </a: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模版</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6" name="文本框 5"/>
          <p:cNvSpPr txBox="1"/>
          <p:nvPr/>
        </p:nvSpPr>
        <p:spPr>
          <a:xfrm>
            <a:off x="1061720" y="3697605"/>
            <a:ext cx="1376680" cy="368300"/>
          </a:xfrm>
          <a:prstGeom prst="rect">
            <a:avLst/>
          </a:prstGeom>
          <a:noFill/>
        </p:spPr>
        <p:txBody>
          <a:bodyPr wrap="none" rtlCol="0">
            <a:spAutoFit/>
          </a:bodyPr>
          <a:p>
            <a:r>
              <a:rPr lang="en-US" altLang="zh-CN">
                <a:latin typeface="PingFang SC Regular" panose="020B0400000000000000" charset="-122"/>
                <a:ea typeface="PingFang SC Regular" panose="020B0400000000000000" charset="-122"/>
                <a:cs typeface="PingFang SC Regular" panose="020B0400000000000000" charset="-122"/>
              </a:rPr>
              <a:t>Clippy </a:t>
            </a:r>
            <a:r>
              <a:rPr lang="zh-CN" altLang="en-US">
                <a:latin typeface="PingFang SC Regular" panose="020B0400000000000000" charset="-122"/>
                <a:ea typeface="PingFang SC Regular" panose="020B0400000000000000" charset="-122"/>
                <a:cs typeface="PingFang SC Regular" panose="020B0400000000000000" charset="-122"/>
              </a:rPr>
              <a:t>配置</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pic>
        <p:nvPicPr>
          <p:cNvPr id="4" name="图片 3" descr="Screen Shot 2022-06-15 at 22.36.48"/>
          <p:cNvPicPr>
            <a:picLocks noChangeAspect="1"/>
          </p:cNvPicPr>
          <p:nvPr/>
        </p:nvPicPr>
        <p:blipFill>
          <a:blip r:embed="rId1"/>
          <a:stretch>
            <a:fillRect/>
          </a:stretch>
        </p:blipFill>
        <p:spPr>
          <a:xfrm>
            <a:off x="2837180" y="2291080"/>
            <a:ext cx="6941185" cy="35198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337185"/>
            <a:ext cx="9805035" cy="1028700"/>
          </a:xfrm>
        </p:spPr>
        <p:txBody>
          <a:bodyPr>
            <a:normAutofit/>
          </a:bodyPr>
          <a:p>
            <a:r>
              <a:rPr lang="zh-CN" altLang="en-US">
                <a:latin typeface="PingFang SC Regular" panose="020B0400000000000000" charset="-122"/>
                <a:ea typeface="PingFang SC Regular" panose="020B0400000000000000" charset="-122"/>
                <a:cs typeface="PingFang SC Regular" panose="020B0400000000000000" charset="-122"/>
                <a:sym typeface="+mn-ea"/>
              </a:rPr>
              <a:t>如何在项目中应用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 name="内容占位符 2"/>
          <p:cNvSpPr>
            <a:spLocks noGrp="1"/>
          </p:cNvSpPr>
          <p:nvPr>
            <p:ph sz="half" idx="1"/>
          </p:nvPr>
        </p:nvSpPr>
        <p:spPr>
          <a:xfrm>
            <a:off x="469265" y="1446530"/>
            <a:ext cx="2741930" cy="685165"/>
          </a:xfrm>
        </p:spPr>
        <p:txBody>
          <a:bodyPr>
            <a:normAutofit/>
          </a:bodyPr>
          <a:p>
            <a:pPr marL="0" indent="0">
              <a:buNone/>
            </a:pP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附录</a:t>
            </a:r>
            <a:r>
              <a:rPr lang="en-US" altLang="zh-CN"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 </a:t>
            </a: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模版</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6" name="文本框 5"/>
          <p:cNvSpPr txBox="1"/>
          <p:nvPr/>
        </p:nvSpPr>
        <p:spPr>
          <a:xfrm>
            <a:off x="1061720" y="3697605"/>
            <a:ext cx="1376680" cy="645160"/>
          </a:xfrm>
          <a:prstGeom prst="rect">
            <a:avLst/>
          </a:prstGeom>
          <a:noFill/>
        </p:spPr>
        <p:txBody>
          <a:bodyPr wrap="none" rtlCol="0">
            <a:spAutoFit/>
          </a:bodyPr>
          <a:p>
            <a:r>
              <a:rPr lang="en-US" altLang="zh-CN">
                <a:latin typeface="PingFang SC Regular" panose="020B0400000000000000" charset="-122"/>
                <a:ea typeface="PingFang SC Regular" panose="020B0400000000000000" charset="-122"/>
                <a:cs typeface="PingFang SC Regular" panose="020B0400000000000000" charset="-122"/>
              </a:rPr>
              <a:t>Clippy </a:t>
            </a:r>
            <a:r>
              <a:rPr lang="zh-CN" altLang="en-US">
                <a:latin typeface="PingFang SC Regular" panose="020B0400000000000000" charset="-122"/>
                <a:ea typeface="PingFang SC Regular" panose="020B0400000000000000" charset="-122"/>
                <a:cs typeface="PingFang SC Regular" panose="020B0400000000000000" charset="-122"/>
              </a:rPr>
              <a:t>配置</a:t>
            </a:r>
            <a:br>
              <a:rPr lang="zh-CN" altLang="en-US">
                <a:latin typeface="PingFang SC Regular" panose="020B0400000000000000" charset="-122"/>
                <a:ea typeface="PingFang SC Regular" panose="020B0400000000000000" charset="-122"/>
                <a:cs typeface="PingFang SC Regular" panose="020B0400000000000000" charset="-122"/>
              </a:rPr>
            </a:br>
            <a:r>
              <a:rPr lang="zh-CN" altLang="en-US">
                <a:latin typeface="PingFang SC Regular" panose="020B0400000000000000" charset="-122"/>
                <a:ea typeface="PingFang SC Regular" panose="020B0400000000000000" charset="-122"/>
                <a:cs typeface="PingFang SC Regular" panose="020B0400000000000000" charset="-122"/>
              </a:rPr>
              <a:t>方法</a:t>
            </a:r>
            <a:r>
              <a:rPr lang="zh-CN" altLang="en-US">
                <a:latin typeface="PingFang SC Regular" panose="020B0400000000000000" charset="-122"/>
                <a:ea typeface="PingFang SC Regular" panose="020B0400000000000000" charset="-122"/>
                <a:cs typeface="PingFang SC Regular" panose="020B0400000000000000" charset="-122"/>
              </a:rPr>
              <a:t>一</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pic>
        <p:nvPicPr>
          <p:cNvPr id="5" name="图片 4" descr="Screen Shot 2022-06-15 at 22.38.09"/>
          <p:cNvPicPr>
            <a:picLocks noChangeAspect="1"/>
          </p:cNvPicPr>
          <p:nvPr/>
        </p:nvPicPr>
        <p:blipFill>
          <a:blip r:embed="rId1"/>
          <a:stretch>
            <a:fillRect/>
          </a:stretch>
        </p:blipFill>
        <p:spPr>
          <a:xfrm>
            <a:off x="2807335" y="2357755"/>
            <a:ext cx="6249670" cy="32461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337185"/>
            <a:ext cx="9805035" cy="1028700"/>
          </a:xfrm>
        </p:spPr>
        <p:txBody>
          <a:bodyPr>
            <a:normAutofit/>
          </a:bodyPr>
          <a:p>
            <a:r>
              <a:rPr lang="zh-CN" altLang="en-US">
                <a:latin typeface="PingFang SC Regular" panose="020B0400000000000000" charset="-122"/>
                <a:ea typeface="PingFang SC Regular" panose="020B0400000000000000" charset="-122"/>
                <a:cs typeface="PingFang SC Regular" panose="020B0400000000000000" charset="-122"/>
                <a:sym typeface="+mn-ea"/>
              </a:rPr>
              <a:t>如何在项目中应用</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编码规范</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3" name="内容占位符 2"/>
          <p:cNvSpPr>
            <a:spLocks noGrp="1"/>
          </p:cNvSpPr>
          <p:nvPr>
            <p:ph sz="half" idx="1"/>
          </p:nvPr>
        </p:nvSpPr>
        <p:spPr>
          <a:xfrm>
            <a:off x="469265" y="1446530"/>
            <a:ext cx="2741930" cy="685165"/>
          </a:xfrm>
        </p:spPr>
        <p:txBody>
          <a:bodyPr>
            <a:normAutofit/>
          </a:bodyPr>
          <a:p>
            <a:pPr marL="0" indent="0">
              <a:buNone/>
            </a:pP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附录</a:t>
            </a:r>
            <a:r>
              <a:rPr lang="en-US" altLang="zh-CN"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 </a:t>
            </a:r>
            <a:r>
              <a:rPr lang="zh-CN" altLang="en-US" sz="3430" b="1">
                <a:latin typeface="PingFang SC Semibold" panose="020B0400000000000000" pitchFamily="34" charset="-122"/>
                <a:ea typeface="PingFang SC Semibold" panose="020B0400000000000000" pitchFamily="34" charset="-122"/>
                <a:cs typeface="PingFang SC Semibold" panose="020B0400000000000000" pitchFamily="34" charset="-122"/>
                <a:sym typeface="+mn-ea"/>
              </a:rPr>
              <a:t>模版</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6" name="文本框 5"/>
          <p:cNvSpPr txBox="1"/>
          <p:nvPr/>
        </p:nvSpPr>
        <p:spPr>
          <a:xfrm>
            <a:off x="1061720" y="3697605"/>
            <a:ext cx="1376680" cy="645160"/>
          </a:xfrm>
          <a:prstGeom prst="rect">
            <a:avLst/>
          </a:prstGeom>
          <a:noFill/>
        </p:spPr>
        <p:txBody>
          <a:bodyPr wrap="none" rtlCol="0">
            <a:spAutoFit/>
          </a:bodyPr>
          <a:p>
            <a:r>
              <a:rPr lang="en-US" altLang="zh-CN">
                <a:latin typeface="PingFang SC Regular" panose="020B0400000000000000" charset="-122"/>
                <a:ea typeface="PingFang SC Regular" panose="020B0400000000000000" charset="-122"/>
                <a:cs typeface="PingFang SC Regular" panose="020B0400000000000000" charset="-122"/>
              </a:rPr>
              <a:t>Clippy </a:t>
            </a:r>
            <a:r>
              <a:rPr lang="zh-CN" altLang="en-US">
                <a:latin typeface="PingFang SC Regular" panose="020B0400000000000000" charset="-122"/>
                <a:ea typeface="PingFang SC Regular" panose="020B0400000000000000" charset="-122"/>
                <a:cs typeface="PingFang SC Regular" panose="020B0400000000000000" charset="-122"/>
              </a:rPr>
              <a:t>配置</a:t>
            </a:r>
            <a:br>
              <a:rPr lang="zh-CN" altLang="en-US">
                <a:latin typeface="PingFang SC Regular" panose="020B0400000000000000" charset="-122"/>
                <a:ea typeface="PingFang SC Regular" panose="020B0400000000000000" charset="-122"/>
                <a:cs typeface="PingFang SC Regular" panose="020B0400000000000000" charset="-122"/>
              </a:rPr>
            </a:br>
            <a:r>
              <a:rPr lang="zh-CN" altLang="en-US">
                <a:latin typeface="PingFang SC Regular" panose="020B0400000000000000" charset="-122"/>
                <a:ea typeface="PingFang SC Regular" panose="020B0400000000000000" charset="-122"/>
                <a:cs typeface="PingFang SC Regular" panose="020B0400000000000000" charset="-122"/>
              </a:rPr>
              <a:t>方法</a:t>
            </a:r>
            <a:r>
              <a:rPr lang="zh-CN" altLang="en-US">
                <a:latin typeface="PingFang SC Regular" panose="020B0400000000000000" charset="-122"/>
                <a:ea typeface="PingFang SC Regular" panose="020B0400000000000000" charset="-122"/>
                <a:cs typeface="PingFang SC Regular" panose="020B0400000000000000" charset="-122"/>
              </a:rPr>
              <a:t>二</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pic>
        <p:nvPicPr>
          <p:cNvPr id="4" name="图片 3" descr="Screen Shot 2022-06-15 at 22.39.05"/>
          <p:cNvPicPr>
            <a:picLocks noChangeAspect="1"/>
          </p:cNvPicPr>
          <p:nvPr/>
        </p:nvPicPr>
        <p:blipFill>
          <a:blip r:embed="rId1"/>
          <a:stretch>
            <a:fillRect/>
          </a:stretch>
        </p:blipFill>
        <p:spPr>
          <a:xfrm>
            <a:off x="3674110" y="1440815"/>
            <a:ext cx="7900035" cy="45885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8421370" y="2760121"/>
            <a:ext cx="1337310" cy="1337310"/>
          </a:xfrm>
          <a:prstGeom prst="ellipse">
            <a:avLst/>
          </a:prstGeom>
          <a:gradFill flip="none" rotWithShape="1">
            <a:gsLst>
              <a:gs pos="0">
                <a:srgbClr val="2A3289"/>
              </a:gs>
              <a:gs pos="100000">
                <a:srgbClr val="D040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6" name="椭圆 15"/>
          <p:cNvSpPr/>
          <p:nvPr/>
        </p:nvSpPr>
        <p:spPr>
          <a:xfrm>
            <a:off x="1369695" y="2760121"/>
            <a:ext cx="1337310" cy="1337310"/>
          </a:xfrm>
          <a:prstGeom prst="ellipse">
            <a:avLst/>
          </a:prstGeom>
          <a:gradFill flip="none" rotWithShape="1">
            <a:gsLst>
              <a:gs pos="0">
                <a:srgbClr val="2A3289"/>
              </a:gs>
              <a:gs pos="100000">
                <a:srgbClr val="D040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nvGrpSpPr>
          <p:cNvPr id="2" name="组合 1"/>
          <p:cNvGrpSpPr/>
          <p:nvPr/>
        </p:nvGrpSpPr>
        <p:grpSpPr>
          <a:xfrm>
            <a:off x="1176528" y="3229513"/>
            <a:ext cx="2871216" cy="1406775"/>
            <a:chOff x="1250442" y="2406650"/>
            <a:chExt cx="2871216" cy="1406775"/>
          </a:xfrm>
        </p:grpSpPr>
        <p:sp>
          <p:nvSpPr>
            <p:cNvPr id="4" name="文本框 3"/>
            <p:cNvSpPr txBox="1"/>
            <p:nvPr/>
          </p:nvSpPr>
          <p:spPr>
            <a:xfrm>
              <a:off x="1703832" y="2406650"/>
              <a:ext cx="857250" cy="39878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en-US" altLang="zh-CN" sz="2000" b="1" dirty="0">
                  <a:solidFill>
                    <a:schemeClr val="tx1">
                      <a:lumMod val="85000"/>
                      <a:lumOff val="15000"/>
                    </a:schemeClr>
                  </a:solidFill>
                  <a:latin typeface="PingFang SC Regular" panose="020B0400000000000000" charset="-122"/>
                  <a:ea typeface="PingFang SC Regular" panose="020B0400000000000000" charset="-122"/>
                </a:rPr>
                <a:t>Rustc</a:t>
              </a:r>
              <a:endParaRPr kumimoji="1" lang="en-US" altLang="zh-CN" sz="2000" b="1" dirty="0">
                <a:solidFill>
                  <a:schemeClr val="tx1">
                    <a:lumMod val="85000"/>
                    <a:lumOff val="15000"/>
                  </a:schemeClr>
                </a:solidFill>
                <a:latin typeface="PingFang SC Regular" panose="020B0400000000000000" charset="-122"/>
                <a:ea typeface="PingFang SC Regular" panose="020B0400000000000000" charset="-122"/>
              </a:endParaRPr>
            </a:p>
          </p:txBody>
        </p:sp>
        <p:sp>
          <p:nvSpPr>
            <p:cNvPr id="5" name="文本框 4"/>
            <p:cNvSpPr txBox="1"/>
            <p:nvPr/>
          </p:nvSpPr>
          <p:spPr>
            <a:xfrm>
              <a:off x="1250442" y="3452745"/>
              <a:ext cx="2871216" cy="360680"/>
            </a:xfrm>
            <a:prstGeom prst="rect">
              <a:avLst/>
            </a:prstGeom>
            <a:noFill/>
          </p:spPr>
          <p:txBody>
            <a:bodyPr wrap="square" rtlCol="0">
              <a:spAutoFit/>
            </a:bodyPr>
            <a:lstStyle/>
            <a:p>
              <a:pPr>
                <a:lnSpc>
                  <a:spcPct val="125000"/>
                </a:lnSpc>
              </a:pPr>
              <a:r>
                <a:rPr lang="zh-CN" altLang="en-US" sz="1400" b="1">
                  <a:latin typeface="PingFang SC Regular" panose="020B0400000000000000" charset="-122"/>
                  <a:ea typeface="PingFang SC Regular" panose="020B0400000000000000" charset="-122"/>
                  <a:sym typeface="+mn-ea"/>
                </a:rPr>
                <a:t>严格安全检查的编译器</a:t>
              </a:r>
              <a:endParaRPr lang="zh-CN" altLang="en-US" sz="1400" b="1">
                <a:latin typeface="PingFang SC Regular" panose="020B0400000000000000" charset="-122"/>
                <a:ea typeface="PingFang SC Regular" panose="020B0400000000000000" charset="-122"/>
                <a:sym typeface="+mn-ea"/>
              </a:endParaRPr>
            </a:p>
          </p:txBody>
        </p:sp>
      </p:grpSp>
      <p:grpSp>
        <p:nvGrpSpPr>
          <p:cNvPr id="6" name="组合 5"/>
          <p:cNvGrpSpPr/>
          <p:nvPr/>
        </p:nvGrpSpPr>
        <p:grpSpPr>
          <a:xfrm>
            <a:off x="4864735" y="2760121"/>
            <a:ext cx="2871216" cy="1859657"/>
            <a:chOff x="1396492" y="2029968"/>
            <a:chExt cx="2871216" cy="1859657"/>
          </a:xfrm>
        </p:grpSpPr>
        <p:sp>
          <p:nvSpPr>
            <p:cNvPr id="7" name="椭圆 6"/>
            <p:cNvSpPr/>
            <p:nvPr/>
          </p:nvSpPr>
          <p:spPr>
            <a:xfrm>
              <a:off x="1536192" y="2029968"/>
              <a:ext cx="1337310" cy="1337310"/>
            </a:xfrm>
            <a:prstGeom prst="ellipse">
              <a:avLst/>
            </a:prstGeom>
            <a:gradFill flip="none" rotWithShape="1">
              <a:gsLst>
                <a:gs pos="0">
                  <a:srgbClr val="2A3289"/>
                </a:gs>
                <a:gs pos="100000">
                  <a:srgbClr val="D040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Regular" panose="020B0400000000000000" charset="-122"/>
                <a:ea typeface="PingFang SC Regular" panose="020B0400000000000000" charset="-122"/>
              </a:endParaRPr>
            </a:p>
          </p:txBody>
        </p:sp>
        <p:sp>
          <p:nvSpPr>
            <p:cNvPr id="9" name="文本框 8"/>
            <p:cNvSpPr txBox="1"/>
            <p:nvPr/>
          </p:nvSpPr>
          <p:spPr>
            <a:xfrm>
              <a:off x="1396492" y="3528945"/>
              <a:ext cx="2871216" cy="360680"/>
            </a:xfrm>
            <a:prstGeom prst="rect">
              <a:avLst/>
            </a:prstGeom>
            <a:noFill/>
          </p:spPr>
          <p:txBody>
            <a:bodyPr wrap="square" rtlCol="0">
              <a:spAutoFit/>
            </a:bodyPr>
            <a:lstStyle/>
            <a:p>
              <a:pPr>
                <a:lnSpc>
                  <a:spcPct val="125000"/>
                </a:lnSpc>
              </a:pPr>
              <a:r>
                <a:rPr kumimoji="1" lang="zh-CN" altLang="en-US" sz="1400" b="1" dirty="0">
                  <a:ln/>
                  <a:solidFill>
                    <a:schemeClr val="tx1"/>
                  </a:solidFill>
                  <a:effectLst/>
                  <a:latin typeface="PingFang SC Regular" panose="020B0400000000000000" charset="-122"/>
                  <a:ea typeface="PingFang SC Regular" panose="020B0400000000000000" charset="-122"/>
                </a:rPr>
                <a:t>自动代码格式化工具</a:t>
              </a:r>
              <a:endParaRPr kumimoji="1" lang="zh-CN" altLang="en-US" sz="1400" b="1" dirty="0">
                <a:ln/>
                <a:solidFill>
                  <a:schemeClr val="tx1"/>
                </a:solidFill>
                <a:effectLst/>
                <a:latin typeface="PingFang SC Regular" panose="020B0400000000000000" charset="-122"/>
                <a:ea typeface="PingFang SC Regular" panose="020B0400000000000000" charset="-122"/>
              </a:endParaRPr>
            </a:p>
          </p:txBody>
        </p:sp>
      </p:grpSp>
      <p:grpSp>
        <p:nvGrpSpPr>
          <p:cNvPr id="10" name="组合 9"/>
          <p:cNvGrpSpPr/>
          <p:nvPr/>
        </p:nvGrpSpPr>
        <p:grpSpPr>
          <a:xfrm>
            <a:off x="7930642" y="3229513"/>
            <a:ext cx="2871216" cy="1381375"/>
            <a:chOff x="952627" y="2406650"/>
            <a:chExt cx="2871216" cy="1381375"/>
          </a:xfrm>
        </p:grpSpPr>
        <p:sp>
          <p:nvSpPr>
            <p:cNvPr id="12" name="文本框 11"/>
            <p:cNvSpPr txBox="1"/>
            <p:nvPr/>
          </p:nvSpPr>
          <p:spPr>
            <a:xfrm>
              <a:off x="1653032" y="2406650"/>
              <a:ext cx="918845" cy="39878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en-US" altLang="zh-CN" sz="2000" b="1" dirty="0">
                  <a:solidFill>
                    <a:schemeClr val="tx1">
                      <a:lumMod val="85000"/>
                      <a:lumOff val="15000"/>
                    </a:schemeClr>
                  </a:solidFill>
                  <a:latin typeface="Proxima Nova Lt" panose="02000506030000020004" pitchFamily="2" charset="0"/>
                  <a:ea typeface="PingFang SC Medium" panose="020B0400000000000000" pitchFamily="34" charset="-122"/>
                </a:rPr>
                <a:t>Clippy</a:t>
              </a:r>
              <a:endParaRPr kumimoji="1" lang="en-US" altLang="zh-CN" sz="2000" b="1" dirty="0">
                <a:solidFill>
                  <a:schemeClr val="tx1">
                    <a:lumMod val="85000"/>
                    <a:lumOff val="15000"/>
                  </a:schemeClr>
                </a:solidFill>
                <a:latin typeface="Proxima Nova Lt" panose="02000506030000020004" pitchFamily="2" charset="0"/>
                <a:ea typeface="PingFang SC Medium" panose="020B0400000000000000" pitchFamily="34" charset="-122"/>
              </a:endParaRPr>
            </a:p>
          </p:txBody>
        </p:sp>
        <p:sp>
          <p:nvSpPr>
            <p:cNvPr id="13" name="文本框 12"/>
            <p:cNvSpPr txBox="1"/>
            <p:nvPr/>
          </p:nvSpPr>
          <p:spPr>
            <a:xfrm>
              <a:off x="952627" y="3427345"/>
              <a:ext cx="2871216" cy="360680"/>
            </a:xfrm>
            <a:prstGeom prst="rect">
              <a:avLst/>
            </a:prstGeom>
            <a:noFill/>
          </p:spPr>
          <p:txBody>
            <a:bodyPr wrap="square" rtlCol="0">
              <a:spAutoFit/>
            </a:bodyPr>
            <a:lstStyle/>
            <a:p>
              <a:pPr>
                <a:lnSpc>
                  <a:spcPct val="125000"/>
                </a:lnSpc>
              </a:pPr>
              <a:r>
                <a:rPr lang="en-US" altLang="zh-CN" sz="1400" b="1">
                  <a:latin typeface="PingFang SC Regular" panose="020B0400000000000000" charset="-122"/>
                  <a:ea typeface="PingFang SC Regular" panose="020B0400000000000000" charset="-122"/>
                  <a:cs typeface="PingFang SC Regular" panose="020B0400000000000000" charset="-122"/>
                  <a:sym typeface="+mn-ea"/>
                </a:rPr>
                <a:t> </a:t>
              </a:r>
              <a:r>
                <a:rPr lang="zh-CN" altLang="en-US" sz="1400" b="1">
                  <a:latin typeface="PingFang SC Regular" panose="020B0400000000000000" charset="-122"/>
                  <a:ea typeface="PingFang SC Regular" panose="020B0400000000000000" charset="-122"/>
                  <a:cs typeface="PingFang SC Regular" panose="020B0400000000000000" charset="-122"/>
                  <a:sym typeface="+mn-ea"/>
                </a:rPr>
                <a:t>可定制的</a:t>
              </a:r>
              <a:r>
                <a:rPr lang="en-US" altLang="zh-CN" sz="1400" b="1">
                  <a:latin typeface="PingFang SC Regular" panose="020B0400000000000000" charset="-122"/>
                  <a:ea typeface="PingFang SC Regular" panose="020B0400000000000000" charset="-122"/>
                  <a:cs typeface="PingFang SC Regular" panose="020B0400000000000000" charset="-122"/>
                  <a:sym typeface="+mn-ea"/>
                </a:rPr>
                <a:t> Lint </a:t>
              </a:r>
              <a:r>
                <a:rPr lang="zh-CN" altLang="en-US" sz="1400" b="1">
                  <a:latin typeface="PingFang SC Regular" panose="020B0400000000000000" charset="-122"/>
                  <a:ea typeface="PingFang SC Regular" panose="020B0400000000000000" charset="-122"/>
                  <a:cs typeface="PingFang SC Regular" panose="020B0400000000000000" charset="-122"/>
                  <a:sym typeface="+mn-ea"/>
                </a:rPr>
                <a:t>静态检查工具</a:t>
              </a:r>
              <a:endParaRPr kumimoji="1" lang="zh-CN" altLang="en-US" sz="1400" b="1" dirty="0">
                <a:solidFill>
                  <a:schemeClr val="tx1">
                    <a:lumMod val="65000"/>
                    <a:lumOff val="35000"/>
                  </a:schemeClr>
                </a:solidFill>
                <a:latin typeface="PingFang SC Regular" panose="020B0400000000000000" charset="-122"/>
                <a:ea typeface="PingFang SC Regular" panose="020B0400000000000000" charset="-122"/>
                <a:cs typeface="PingFang SC Regular" panose="020B0400000000000000" charset="-122"/>
              </a:endParaRPr>
            </a:p>
          </p:txBody>
        </p:sp>
      </p:grpSp>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15" name="文本框 14"/>
          <p:cNvSpPr txBox="1"/>
          <p:nvPr/>
        </p:nvSpPr>
        <p:spPr>
          <a:xfrm>
            <a:off x="5140325" y="3244850"/>
            <a:ext cx="1065530"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kumimoji="1" lang="en-US" altLang="zh-CN" b="1" dirty="0">
                <a:solidFill>
                  <a:schemeClr val="tx1">
                    <a:lumMod val="85000"/>
                    <a:lumOff val="15000"/>
                  </a:schemeClr>
                </a:solidFill>
                <a:latin typeface="Proxima Nova Lt" panose="02000506030000020004" pitchFamily="2" charset="0"/>
                <a:ea typeface="PingFang SC Medium" panose="020B0400000000000000" pitchFamily="34" charset="-122"/>
              </a:rPr>
              <a:t>Rustfmt</a:t>
            </a:r>
            <a:endParaRPr kumimoji="1" lang="en-US" altLang="zh-CN" b="1" dirty="0">
              <a:solidFill>
                <a:schemeClr val="tx1">
                  <a:lumMod val="85000"/>
                  <a:lumOff val="15000"/>
                </a:schemeClr>
              </a:solidFill>
              <a:latin typeface="Proxima Nova Lt" panose="02000506030000020004" pitchFamily="2" charset="0"/>
              <a:ea typeface="PingFang SC Medium" panose="020B0400000000000000" pitchFamily="34" charset="-122"/>
            </a:endParaRPr>
          </a:p>
        </p:txBody>
      </p:sp>
      <p:sp>
        <p:nvSpPr>
          <p:cNvPr id="18" name="文本框 17"/>
          <p:cNvSpPr txBox="1"/>
          <p:nvPr/>
        </p:nvSpPr>
        <p:spPr>
          <a:xfrm>
            <a:off x="4047490" y="5265420"/>
            <a:ext cx="3535680" cy="460375"/>
          </a:xfrm>
          <a:prstGeom prst="rect">
            <a:avLst/>
          </a:prstGeom>
          <a:noFill/>
        </p:spPr>
        <p:txBody>
          <a:bodyPr wrap="none" rtlCol="0" anchor="t">
            <a:spAutoFit/>
          </a:bodyPr>
          <a:p>
            <a:r>
              <a:rPr lang="zh-CN" altLang="en-US" sz="2400">
                <a:solidFill>
                  <a:srgbClr val="FF0000"/>
                </a:solidFill>
                <a:latin typeface="PingFang SC Regular" panose="020B0400000000000000" charset="-122"/>
                <a:ea typeface="PingFang SC Regular" panose="020B0400000000000000" charset="-122"/>
                <a:sym typeface="+mn-ea"/>
              </a:rPr>
              <a:t>为什么还需要编码规范？</a:t>
            </a:r>
            <a:endParaRPr lang="zh-CN" altLang="en-US" sz="2400">
              <a:solidFill>
                <a:srgbClr val="FF0000"/>
              </a:solidFill>
              <a:latin typeface="PingFang SC Regular" panose="020B0400000000000000" charset="-122"/>
              <a:ea typeface="PingFang SC Regular" panose="020B0400000000000000" charset="-122"/>
              <a:sym typeface="+mn-ea"/>
            </a:endParaRPr>
          </a:p>
        </p:txBody>
      </p:sp>
      <p:sp>
        <p:nvSpPr>
          <p:cNvPr id="19" name="文本框 18"/>
          <p:cNvSpPr txBox="1"/>
          <p:nvPr/>
        </p:nvSpPr>
        <p:spPr>
          <a:xfrm>
            <a:off x="4691380" y="1329690"/>
            <a:ext cx="1982470" cy="583565"/>
          </a:xfrm>
          <a:prstGeom prst="rect">
            <a:avLst/>
          </a:prstGeom>
          <a:noFill/>
        </p:spPr>
        <p:txBody>
          <a:bodyPr wrap="none" rtlCol="0" anchor="t">
            <a:spAutoFit/>
          </a:bodyPr>
          <a:p>
            <a:r>
              <a:rPr lang="en-US" altLang="zh-CN" sz="3200">
                <a:latin typeface="PingFang SC Regular" panose="020B0400000000000000" charset="-122"/>
                <a:ea typeface="PingFang SC Regular" panose="020B0400000000000000" charset="-122"/>
                <a:cs typeface="PingFang SC Regular" panose="020B0400000000000000" charset="-122"/>
                <a:sym typeface="+mn-ea"/>
              </a:rPr>
              <a:t>Rust </a:t>
            </a:r>
            <a:r>
              <a:rPr lang="zh-CN" altLang="en-US" sz="3200">
                <a:latin typeface="PingFang SC Regular" panose="020B0400000000000000" charset="-122"/>
                <a:ea typeface="PingFang SC Regular" panose="020B0400000000000000" charset="-122"/>
                <a:cs typeface="PingFang SC Regular" panose="020B0400000000000000" charset="-122"/>
                <a:sym typeface="+mn-ea"/>
              </a:rPr>
              <a:t>拥有</a:t>
            </a:r>
            <a:endParaRPr lang="zh-CN" altLang="en-US" sz="3200">
              <a:latin typeface="PingFang SC Regular" panose="020B0400000000000000" charset="-122"/>
              <a:ea typeface="PingFang SC Regular" panose="020B0400000000000000" charset="-122"/>
              <a:cs typeface="PingFang SC Regular" panose="020B0400000000000000" charset="-122"/>
              <a:sym typeface="+mn-ea"/>
            </a:endParaRPr>
          </a:p>
        </p:txBody>
      </p:sp>
      <p:sp>
        <p:nvSpPr>
          <p:cNvPr id="22" name="下箭头 21"/>
          <p:cNvSpPr/>
          <p:nvPr/>
        </p:nvSpPr>
        <p:spPr>
          <a:xfrm>
            <a:off x="5485130" y="2038350"/>
            <a:ext cx="285115" cy="5969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下箭头 22"/>
          <p:cNvSpPr/>
          <p:nvPr/>
        </p:nvSpPr>
        <p:spPr>
          <a:xfrm rot="2880000">
            <a:off x="3622040" y="1987550"/>
            <a:ext cx="285115" cy="9461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4" name="下箭头 23"/>
          <p:cNvSpPr/>
          <p:nvPr/>
        </p:nvSpPr>
        <p:spPr>
          <a:xfrm rot="19080000">
            <a:off x="7726045" y="1953895"/>
            <a:ext cx="285115" cy="9461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3" name="文本框 2"/>
          <p:cNvSpPr txBox="1"/>
          <p:nvPr/>
        </p:nvSpPr>
        <p:spPr>
          <a:xfrm>
            <a:off x="747395" y="1515110"/>
            <a:ext cx="9829800" cy="2061210"/>
          </a:xfrm>
          <a:prstGeom prst="rect">
            <a:avLst/>
          </a:prstGeom>
          <a:noFill/>
        </p:spPr>
        <p:txBody>
          <a:bodyPr wrap="square" rtlCol="0" anchor="t">
            <a:spAutoFit/>
          </a:bodyPr>
          <a:p>
            <a:r>
              <a:rPr lang="zh-CN" altLang="en-US" sz="2000" b="1">
                <a:sym typeface="+mn-ea"/>
              </a:rPr>
              <a:t>为什么还需要编码规范？</a:t>
            </a:r>
            <a:endParaRPr lang="zh-CN" altLang="en-US"/>
          </a:p>
          <a:p>
            <a:endParaRPr lang="zh-CN" altLang="en-US"/>
          </a:p>
          <a:p>
            <a:pPr marL="342900" indent="-342900">
              <a:buAutoNum type="arabicPeriod"/>
            </a:pPr>
            <a:r>
              <a:rPr lang="zh-CN" altLang="en-US">
                <a:latin typeface="PingFang SC Regular" panose="020B0400000000000000" charset="-122"/>
                <a:ea typeface="PingFang SC Regular" panose="020B0400000000000000" charset="-122"/>
                <a:cs typeface="PingFang SC Regular" panose="020B0400000000000000" charset="-122"/>
                <a:sym typeface="+mn-ea"/>
              </a:rPr>
              <a:t>来自不同语言社区的</a:t>
            </a:r>
            <a:r>
              <a:rPr lang="en-US" altLang="zh-CN">
                <a:latin typeface="PingFang SC Regular" panose="020B0400000000000000" charset="-122"/>
                <a:ea typeface="PingFang SC Regular" panose="020B0400000000000000" charset="-122"/>
                <a:cs typeface="PingFang SC Regular" panose="020B0400000000000000" charset="-122"/>
                <a:sym typeface="+mn-ea"/>
              </a:rPr>
              <a:t>Rust</a:t>
            </a:r>
            <a:r>
              <a:rPr lang="zh-CN" altLang="en-US">
                <a:latin typeface="PingFang SC Regular" panose="020B0400000000000000" charset="-122"/>
                <a:ea typeface="PingFang SC Regular" panose="020B0400000000000000" charset="-122"/>
                <a:cs typeface="PingFang SC Regular" panose="020B0400000000000000" charset="-122"/>
                <a:sym typeface="+mn-ea"/>
              </a:rPr>
              <a:t>开发者很多，有很多不同的编码习惯</a:t>
            </a:r>
            <a:r>
              <a:rPr lang="en-US" altLang="zh-CN">
                <a:latin typeface="PingFang SC Regular" panose="020B0400000000000000" charset="-122"/>
                <a:ea typeface="PingFang SC Regular" panose="020B0400000000000000" charset="-122"/>
                <a:cs typeface="PingFang SC Regular" panose="020B0400000000000000" charset="-122"/>
                <a:sym typeface="+mn-ea"/>
              </a:rPr>
              <a:t>，</a:t>
            </a:r>
            <a:r>
              <a:rPr lang="zh-CN" altLang="en-US">
                <a:latin typeface="PingFang SC Regular" panose="020B0400000000000000" charset="-122"/>
                <a:ea typeface="PingFang SC Regular" panose="020B0400000000000000" charset="-122"/>
                <a:cs typeface="PingFang SC Regular" panose="020B0400000000000000" charset="-122"/>
                <a:sym typeface="+mn-ea"/>
              </a:rPr>
              <a:t>需要统一</a:t>
            </a:r>
            <a:endParaRPr lang="zh-CN" altLang="en-US">
              <a:latin typeface="PingFang SC Regular" panose="020B0400000000000000" charset="-122"/>
              <a:ea typeface="PingFang SC Regular" panose="020B0400000000000000" charset="-122"/>
              <a:cs typeface="PingFang SC Regular" panose="020B0400000000000000" charset="-122"/>
            </a:endParaRPr>
          </a:p>
          <a:p>
            <a:pPr marL="342900" indent="-342900">
              <a:buAutoNum type="arabicPeriod"/>
            </a:pPr>
            <a:r>
              <a:rPr lang="en-US" altLang="zh-CN">
                <a:latin typeface="PingFang SC Regular" panose="020B0400000000000000" charset="-122"/>
                <a:ea typeface="PingFang SC Regular" panose="020B0400000000000000" charset="-122"/>
                <a:cs typeface="PingFang SC Regular" panose="020B0400000000000000" charset="-122"/>
                <a:sym typeface="+mn-ea"/>
              </a:rPr>
              <a:t>Rustfmt </a:t>
            </a:r>
            <a:r>
              <a:rPr lang="zh-CN" altLang="en-US">
                <a:latin typeface="PingFang SC Regular" panose="020B0400000000000000" charset="-122"/>
                <a:ea typeface="PingFang SC Regular" panose="020B0400000000000000" charset="-122"/>
                <a:cs typeface="PingFang SC Regular" panose="020B0400000000000000" charset="-122"/>
                <a:sym typeface="+mn-ea"/>
              </a:rPr>
              <a:t>和</a:t>
            </a:r>
            <a:r>
              <a:rPr lang="en-US" altLang="zh-CN">
                <a:latin typeface="PingFang SC Regular" panose="020B0400000000000000" charset="-122"/>
                <a:ea typeface="PingFang SC Regular" panose="020B0400000000000000" charset="-122"/>
                <a:cs typeface="PingFang SC Regular" panose="020B0400000000000000" charset="-122"/>
                <a:sym typeface="+mn-ea"/>
              </a:rPr>
              <a:t> Clippy </a:t>
            </a:r>
            <a:r>
              <a:rPr lang="zh-CN" altLang="en-US">
                <a:latin typeface="PingFang SC Regular" panose="020B0400000000000000" charset="-122"/>
                <a:ea typeface="PingFang SC Regular" panose="020B0400000000000000" charset="-122"/>
                <a:cs typeface="PingFang SC Regular" panose="020B0400000000000000" charset="-122"/>
                <a:sym typeface="+mn-ea"/>
              </a:rPr>
              <a:t>对于大多数</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开发者而言是“黑盒”</a:t>
            </a:r>
            <a:endParaRPr lang="zh-CN" altLang="en-US">
              <a:latin typeface="PingFang SC Regular" panose="020B0400000000000000" charset="-122"/>
              <a:ea typeface="PingFang SC Regular" panose="020B0400000000000000" charset="-122"/>
              <a:cs typeface="PingFang SC Regular" panose="020B0400000000000000" charset="-122"/>
            </a:endParaRPr>
          </a:p>
          <a:p>
            <a:pPr marL="342900" indent="-342900">
              <a:buAutoNum type="arabicPeriod"/>
            </a:pPr>
            <a:r>
              <a:rPr lang="en-US" altLang="zh-CN">
                <a:latin typeface="PingFang SC Regular" panose="020B0400000000000000" charset="-122"/>
                <a:ea typeface="PingFang SC Regular" panose="020B0400000000000000" charset="-122"/>
                <a:cs typeface="PingFang SC Regular" panose="020B0400000000000000" charset="-122"/>
                <a:sym typeface="+mn-ea"/>
              </a:rPr>
              <a:t>Rust </a:t>
            </a:r>
            <a:r>
              <a:rPr lang="zh-CN" altLang="en-US">
                <a:latin typeface="PingFang SC Regular" panose="020B0400000000000000" charset="-122"/>
                <a:ea typeface="PingFang SC Regular" panose="020B0400000000000000" charset="-122"/>
                <a:cs typeface="PingFang SC Regular" panose="020B0400000000000000" charset="-122"/>
                <a:sym typeface="+mn-ea"/>
              </a:rPr>
              <a:t>语言并非</a:t>
            </a:r>
            <a:r>
              <a:rPr lang="en-US" altLang="zh-CN">
                <a:latin typeface="PingFang SC Regular" panose="020B0400000000000000" charset="-122"/>
                <a:ea typeface="PingFang SC Regular" panose="020B0400000000000000" charset="-122"/>
                <a:cs typeface="PingFang SC Regular" panose="020B0400000000000000" charset="-122"/>
                <a:sym typeface="+mn-ea"/>
              </a:rPr>
              <a:t> 100% </a:t>
            </a:r>
            <a:r>
              <a:rPr lang="zh-CN" altLang="en-US">
                <a:latin typeface="PingFang SC Regular" panose="020B0400000000000000" charset="-122"/>
                <a:ea typeface="PingFang SC Regular" panose="020B0400000000000000" charset="-122"/>
                <a:cs typeface="PingFang SC Regular" panose="020B0400000000000000" charset="-122"/>
                <a:sym typeface="+mn-ea"/>
              </a:rPr>
              <a:t>安全，尤其是</a:t>
            </a:r>
            <a:r>
              <a:rPr lang="en-US" altLang="zh-CN">
                <a:latin typeface="PingFang SC Regular" panose="020B0400000000000000" charset="-122"/>
                <a:ea typeface="PingFang SC Regular" panose="020B0400000000000000" charset="-122"/>
                <a:cs typeface="PingFang SC Regular" panose="020B0400000000000000" charset="-122"/>
                <a:sym typeface="+mn-ea"/>
              </a:rPr>
              <a:t> Unsafe Rust</a:t>
            </a:r>
            <a:endParaRPr lang="en-US" altLang="zh-CN">
              <a:latin typeface="PingFang SC Regular" panose="020B0400000000000000" charset="-122"/>
              <a:ea typeface="PingFang SC Regular" panose="020B0400000000000000" charset="-122"/>
              <a:cs typeface="PingFang SC Regular" panose="020B0400000000000000" charset="-122"/>
              <a:sym typeface="+mn-ea"/>
            </a:endParaRPr>
          </a:p>
          <a:p>
            <a:pPr marL="342900" indent="-342900">
              <a:buAutoNum type="arabicPeriod"/>
            </a:pPr>
            <a:r>
              <a:rPr lang="zh-CN" altLang="en-US">
                <a:latin typeface="PingFang SC Regular" panose="020B0400000000000000" charset="-122"/>
                <a:ea typeface="PingFang SC Regular" panose="020B0400000000000000" charset="-122"/>
                <a:cs typeface="PingFang SC Regular" panose="020B0400000000000000" charset="-122"/>
                <a:sym typeface="+mn-ea"/>
              </a:rPr>
              <a:t>方便</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新手对如何编写地道和健壮的</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代码建立「框架思维」</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342900" indent="-342900">
              <a:buAutoNum type="arabicPeriod"/>
            </a:pPr>
            <a:r>
              <a:rPr lang="zh-CN" altLang="en-US">
                <a:latin typeface="PingFang SC Regular" panose="020B0400000000000000" charset="-122"/>
                <a:ea typeface="PingFang SC Regular" panose="020B0400000000000000" charset="-122"/>
                <a:cs typeface="PingFang SC Regular" panose="020B0400000000000000" charset="-122"/>
                <a:sym typeface="+mn-ea"/>
              </a:rPr>
              <a:t>方便公司团队和开源项目建立统一的编码规范，以便更和谐地协作</a:t>
            </a:r>
            <a:endParaRPr lang="zh-CN" altLang="en-US">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2" name="内容占位符 1"/>
          <p:cNvSpPr>
            <a:spLocks noGrp="1"/>
          </p:cNvSpPr>
          <p:nvPr>
            <p:ph sz="half" idx="1"/>
          </p:nvPr>
        </p:nvSpPr>
        <p:spPr>
          <a:xfrm>
            <a:off x="838200" y="1354455"/>
            <a:ext cx="10515600" cy="4351338"/>
          </a:xfrm>
        </p:spPr>
        <p:txBody>
          <a:bodyPr>
            <a:normAutofit lnSpcReduction="10000"/>
          </a:bodyPr>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1. </a:t>
            </a:r>
            <a:r>
              <a:rPr lang="zh-CN" altLang="en-US">
                <a:latin typeface="PingFang SC Regular" panose="020B0400000000000000" charset="-122"/>
                <a:ea typeface="PingFang SC Regular" panose="020B0400000000000000" charset="-122"/>
                <a:cs typeface="PingFang SC Regular" panose="020B0400000000000000" charset="-122"/>
                <a:sym typeface="+mn-ea"/>
              </a:rPr>
              <a:t>来自不同语言社区的</a:t>
            </a:r>
            <a:r>
              <a:rPr lang="en-US" altLang="zh-CN">
                <a:latin typeface="PingFang SC Regular" panose="020B0400000000000000" charset="-122"/>
                <a:ea typeface="PingFang SC Regular" panose="020B0400000000000000" charset="-122"/>
                <a:cs typeface="PingFang SC Regular" panose="020B0400000000000000" charset="-122"/>
                <a:sym typeface="+mn-ea"/>
              </a:rPr>
              <a:t>Rust</a:t>
            </a:r>
            <a:r>
              <a:rPr lang="zh-CN" altLang="en-US">
                <a:latin typeface="PingFang SC Regular" panose="020B0400000000000000" charset="-122"/>
                <a:ea typeface="PingFang SC Regular" panose="020B0400000000000000" charset="-122"/>
                <a:cs typeface="PingFang SC Regular" panose="020B0400000000000000" charset="-122"/>
                <a:sym typeface="+mn-ea"/>
              </a:rPr>
              <a:t>开发者有很多不同的编码习惯</a:t>
            </a:r>
            <a:r>
              <a:rPr lang="en-US" altLang="zh-CN">
                <a:latin typeface="PingFang SC Regular" panose="020B0400000000000000" charset="-122"/>
                <a:ea typeface="PingFang SC Regular" panose="020B0400000000000000" charset="-122"/>
                <a:cs typeface="PingFang SC Regular" panose="020B0400000000000000" charset="-122"/>
                <a:sym typeface="+mn-ea"/>
              </a:rPr>
              <a:t>，</a:t>
            </a:r>
            <a:r>
              <a:rPr lang="zh-CN" altLang="en-US">
                <a:latin typeface="PingFang SC Regular" panose="020B0400000000000000" charset="-122"/>
                <a:ea typeface="PingFang SC Regular" panose="020B0400000000000000" charset="-122"/>
                <a:cs typeface="PingFang SC Regular" panose="020B0400000000000000" charset="-122"/>
                <a:sym typeface="+mn-ea"/>
              </a:rPr>
              <a:t>需要统一</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4" name="图片 3" descr="Screen Shot 2022-06-15 at 20.31.39"/>
          <p:cNvPicPr>
            <a:picLocks noChangeAspect="1"/>
          </p:cNvPicPr>
          <p:nvPr/>
        </p:nvPicPr>
        <p:blipFill>
          <a:blip r:embed="rId1"/>
          <a:stretch>
            <a:fillRect/>
          </a:stretch>
        </p:blipFill>
        <p:spPr>
          <a:xfrm>
            <a:off x="2827655" y="2352675"/>
            <a:ext cx="5542280" cy="34302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5" name="内容占位符 4"/>
          <p:cNvSpPr>
            <a:spLocks noGrp="1"/>
          </p:cNvSpPr>
          <p:nvPr>
            <p:ph sz="half" idx="1"/>
          </p:nvPr>
        </p:nvSpPr>
        <p:spPr>
          <a:xfrm>
            <a:off x="747395" y="1344295"/>
            <a:ext cx="10515600" cy="4351338"/>
          </a:xfrm>
        </p:spPr>
        <p:txBody>
          <a:bodyPr>
            <a:normAutofit lnSpcReduction="10000"/>
          </a:bodyPr>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2. Rustfmt </a:t>
            </a:r>
            <a:r>
              <a:rPr lang="zh-CN" altLang="en-US">
                <a:latin typeface="PingFang SC Regular" panose="020B0400000000000000" charset="-122"/>
                <a:ea typeface="PingFang SC Regular" panose="020B0400000000000000" charset="-122"/>
                <a:cs typeface="PingFang SC Regular" panose="020B0400000000000000" charset="-122"/>
                <a:sym typeface="+mn-ea"/>
              </a:rPr>
              <a:t>和</a:t>
            </a:r>
            <a:r>
              <a:rPr lang="en-US" altLang="zh-CN">
                <a:latin typeface="PingFang SC Regular" panose="020B0400000000000000" charset="-122"/>
                <a:ea typeface="PingFang SC Regular" panose="020B0400000000000000" charset="-122"/>
                <a:cs typeface="PingFang SC Regular" panose="020B0400000000000000" charset="-122"/>
                <a:sym typeface="+mn-ea"/>
              </a:rPr>
              <a:t> Clippy </a:t>
            </a:r>
            <a:r>
              <a:rPr lang="zh-CN" altLang="en-US">
                <a:latin typeface="PingFang SC Regular" panose="020B0400000000000000" charset="-122"/>
                <a:ea typeface="PingFang SC Regular" panose="020B0400000000000000" charset="-122"/>
                <a:cs typeface="PingFang SC Regular" panose="020B0400000000000000" charset="-122"/>
                <a:sym typeface="+mn-ea"/>
              </a:rPr>
              <a:t>对于大多数新手</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开发者而言是“黑盒”</a:t>
            </a:r>
            <a:endParaRPr lang="zh-CN" altLang="en-US">
              <a:latin typeface="PingFang SC Regular" panose="020B0400000000000000" charset="-122"/>
              <a:ea typeface="PingFang SC Regular" panose="020B0400000000000000" charset="-122"/>
              <a:cs typeface="PingFang SC Regular" panose="020B0400000000000000" charset="-122"/>
            </a:endParaRPr>
          </a:p>
          <a:p>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zh-CN" altLang="en-US">
                <a:latin typeface="PingFang SC Regular" panose="020B0400000000000000" charset="-122"/>
                <a:ea typeface="PingFang SC Regular" panose="020B0400000000000000" charset="-122"/>
                <a:cs typeface="PingFang SC Regular" panose="020B0400000000000000" charset="-122"/>
                <a:sym typeface="+mn-ea"/>
              </a:rPr>
              <a:t>大多数新手开发者依赖</a:t>
            </a:r>
            <a:r>
              <a:rPr lang="en-US" altLang="zh-CN">
                <a:latin typeface="PingFang SC Regular" panose="020B0400000000000000" charset="-122"/>
                <a:ea typeface="PingFang SC Regular" panose="020B0400000000000000" charset="-122"/>
                <a:cs typeface="PingFang SC Regular" panose="020B0400000000000000" charset="-122"/>
                <a:sym typeface="+mn-ea"/>
              </a:rPr>
              <a:t> Rustfmt </a:t>
            </a:r>
            <a:r>
              <a:rPr lang="zh-CN" altLang="en-US">
                <a:latin typeface="PingFang SC Regular" panose="020B0400000000000000" charset="-122"/>
                <a:ea typeface="PingFang SC Regular" panose="020B0400000000000000" charset="-122"/>
                <a:cs typeface="PingFang SC Regular" panose="020B0400000000000000" charset="-122"/>
                <a:sym typeface="+mn-ea"/>
              </a:rPr>
              <a:t>和</a:t>
            </a:r>
            <a:r>
              <a:rPr lang="en-US" altLang="zh-CN">
                <a:latin typeface="PingFang SC Regular" panose="020B0400000000000000" charset="-122"/>
                <a:ea typeface="PingFang SC Regular" panose="020B0400000000000000" charset="-122"/>
                <a:cs typeface="PingFang SC Regular" panose="020B0400000000000000" charset="-122"/>
                <a:sym typeface="+mn-ea"/>
              </a:rPr>
              <a:t> Clippy </a:t>
            </a:r>
            <a:r>
              <a:rPr lang="zh-CN" altLang="en-US">
                <a:latin typeface="PingFang SC Regular" panose="020B0400000000000000" charset="-122"/>
                <a:ea typeface="PingFang SC Regular" panose="020B0400000000000000" charset="-122"/>
                <a:cs typeface="PingFang SC Regular" panose="020B0400000000000000" charset="-122"/>
                <a:sym typeface="+mn-ea"/>
              </a:rPr>
              <a:t>在写完代码之后进行辅助</a:t>
            </a:r>
            <a:r>
              <a:rPr lang="zh-CN" altLang="en-US">
                <a:latin typeface="PingFang SC Regular" panose="020B0400000000000000" charset="-122"/>
                <a:ea typeface="PingFang SC Regular" panose="020B0400000000000000" charset="-122"/>
                <a:cs typeface="PingFang SC Regular" panose="020B0400000000000000" charset="-122"/>
                <a:sym typeface="+mn-ea"/>
              </a:rPr>
              <a:t>检查</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zh-CN" altLang="en-US">
                <a:latin typeface="PingFang SC Regular" panose="020B0400000000000000" charset="-122"/>
                <a:ea typeface="PingFang SC Regular" panose="020B0400000000000000" charset="-122"/>
                <a:cs typeface="PingFang SC Regular" panose="020B0400000000000000" charset="-122"/>
                <a:sym typeface="+mn-ea"/>
              </a:rPr>
              <a:t>但在写代码的过程中，自身对如何编写地道且健壮的</a:t>
            </a:r>
            <a:r>
              <a:rPr lang="en-US" altLang="zh-CN">
                <a:latin typeface="PingFang SC Regular" panose="020B0400000000000000" charset="-122"/>
                <a:ea typeface="PingFang SC Regular" panose="020B0400000000000000" charset="-122"/>
                <a:cs typeface="PingFang SC Regular" panose="020B0400000000000000" charset="-122"/>
                <a:sym typeface="+mn-ea"/>
              </a:rPr>
              <a:t> Rust </a:t>
            </a:r>
            <a:r>
              <a:rPr lang="zh-CN" altLang="en-US">
                <a:latin typeface="PingFang SC Regular" panose="020B0400000000000000" charset="-122"/>
                <a:ea typeface="PingFang SC Regular" panose="020B0400000000000000" charset="-122"/>
                <a:cs typeface="PingFang SC Regular" panose="020B0400000000000000" charset="-122"/>
                <a:sym typeface="+mn-ea"/>
              </a:rPr>
              <a:t>代码没有「边界」感</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en-US" altLang="zh-CN">
                <a:latin typeface="PingFang SC Regular" panose="020B0400000000000000" charset="-122"/>
                <a:ea typeface="PingFang SC Regular" panose="020B0400000000000000" charset="-122"/>
                <a:cs typeface="PingFang SC Regular" panose="020B0400000000000000" charset="-122"/>
                <a:sym typeface="+mn-ea"/>
              </a:rPr>
              <a:t>Rustfmt </a:t>
            </a:r>
            <a:r>
              <a:rPr lang="zh-CN" altLang="en-US">
                <a:latin typeface="PingFang SC Regular" panose="020B0400000000000000" charset="-122"/>
                <a:ea typeface="PingFang SC Regular" panose="020B0400000000000000" charset="-122"/>
                <a:cs typeface="PingFang SC Regular" panose="020B0400000000000000" charset="-122"/>
                <a:sym typeface="+mn-ea"/>
              </a:rPr>
              <a:t>使用不当会改坏</a:t>
            </a:r>
            <a:r>
              <a:rPr lang="zh-CN" altLang="en-US">
                <a:latin typeface="PingFang SC Regular" panose="020B0400000000000000" charset="-122"/>
                <a:ea typeface="PingFang SC Regular" panose="020B0400000000000000" charset="-122"/>
                <a:cs typeface="PingFang SC Regular" panose="020B0400000000000000" charset="-122"/>
                <a:sym typeface="+mn-ea"/>
              </a:rPr>
              <a:t>代码</a:t>
            </a: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r>
              <a:rPr lang="en-US" altLang="zh-CN">
                <a:latin typeface="PingFang SC Regular" panose="020B0400000000000000" charset="-122"/>
                <a:ea typeface="PingFang SC Regular" panose="020B0400000000000000" charset="-122"/>
                <a:cs typeface="PingFang SC Regular" panose="020B0400000000000000" charset="-122"/>
                <a:sym typeface="+mn-ea"/>
              </a:rPr>
              <a:t>Clippy </a:t>
            </a:r>
            <a:r>
              <a:rPr lang="zh-CN" altLang="en-US">
                <a:latin typeface="PingFang SC Regular" panose="020B0400000000000000" charset="-122"/>
                <a:ea typeface="PingFang SC Regular" panose="020B0400000000000000" charset="-122"/>
                <a:cs typeface="PingFang SC Regular" panose="020B0400000000000000" charset="-122"/>
                <a:sym typeface="+mn-ea"/>
              </a:rPr>
              <a:t>有误报，并且有很多地方无法覆盖到，比如</a:t>
            </a:r>
            <a:r>
              <a:rPr lang="en-US" altLang="zh-CN">
                <a:latin typeface="PingFang SC Regular" panose="020B0400000000000000" charset="-122"/>
                <a:ea typeface="PingFang SC Regular" panose="020B0400000000000000" charset="-122"/>
                <a:cs typeface="PingFang SC Regular" panose="020B0400000000000000" charset="-122"/>
                <a:sym typeface="+mn-ea"/>
              </a:rPr>
              <a:t> Unsafe Rust</a:t>
            </a:r>
            <a:endParaRPr lang="en-US" altLang="zh-CN">
              <a:latin typeface="PingFang SC Regular" panose="020B0400000000000000" charset="-122"/>
              <a:ea typeface="PingFang SC Regular" panose="020B0400000000000000" charset="-122"/>
              <a:cs typeface="PingFang SC Regular" panose="020B04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7395" y="313055"/>
            <a:ext cx="7543800" cy="768350"/>
          </a:xfrm>
          <a:prstGeom prst="rect">
            <a:avLst/>
          </a:prstGeom>
          <a:noFill/>
        </p:spPr>
        <p:txBody>
          <a:bodyPr wrap="square" rtlCol="0">
            <a:spAutoFit/>
          </a:bodyPr>
          <a:lstStyle/>
          <a:p>
            <a:r>
              <a:rPr kumimoji="1" lang="en-US" altLang="zh-CN"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Rust</a:t>
            </a:r>
            <a:r>
              <a:rPr kumimoji="1" lang="zh-CN" altLang="en-US" sz="4400" dirty="0">
                <a:solidFill>
                  <a:schemeClr val="tx1">
                    <a:lumMod val="85000"/>
                    <a:lumOff val="15000"/>
                  </a:schemeClr>
                </a:solidFill>
                <a:latin typeface="PingFang SC Light" panose="020B0400000000000000" pitchFamily="34" charset="-122"/>
                <a:ea typeface="PingFang SC Light" panose="020B0400000000000000" pitchFamily="34" charset="-122"/>
                <a:sym typeface="+mn-ea"/>
              </a:rPr>
              <a:t>编码规范制定动机</a:t>
            </a:r>
            <a:endParaRPr kumimoji="1" lang="zh-CN" altLang="en-US" sz="4400" b="1" dirty="0">
              <a:latin typeface="Proxima Nova Rg" panose="02000506030000020004" pitchFamily="2" charset="0"/>
            </a:endParaRPr>
          </a:p>
        </p:txBody>
      </p:sp>
      <p:sp>
        <p:nvSpPr>
          <p:cNvPr id="3" name="内容占位符 2"/>
          <p:cNvSpPr>
            <a:spLocks noGrp="1"/>
          </p:cNvSpPr>
          <p:nvPr>
            <p:ph sz="half" idx="1"/>
          </p:nvPr>
        </p:nvSpPr>
        <p:spPr>
          <a:xfrm>
            <a:off x="838200" y="1252855"/>
            <a:ext cx="10515600" cy="4351338"/>
          </a:xfrm>
        </p:spPr>
        <p:txBody>
          <a:bodyPr>
            <a:normAutofit lnSpcReduction="10000"/>
          </a:bodyPr>
          <a:p>
            <a:pPr marL="0" indent="0">
              <a:buNone/>
            </a:pPr>
            <a:r>
              <a:rPr lang="en-US" altLang="zh-CN">
                <a:latin typeface="PingFang SC Regular" panose="020B0400000000000000" charset="-122"/>
                <a:ea typeface="PingFang SC Regular" panose="020B0400000000000000" charset="-122"/>
                <a:cs typeface="PingFang SC Regular" panose="020B0400000000000000" charset="-122"/>
                <a:sym typeface="+mn-ea"/>
              </a:rPr>
              <a:t>3. Rust </a:t>
            </a:r>
            <a:r>
              <a:rPr lang="zh-CN" altLang="en-US">
                <a:latin typeface="PingFang SC Regular" panose="020B0400000000000000" charset="-122"/>
                <a:ea typeface="PingFang SC Regular" panose="020B0400000000000000" charset="-122"/>
                <a:cs typeface="PingFang SC Regular" panose="020B0400000000000000" charset="-122"/>
                <a:sym typeface="+mn-ea"/>
              </a:rPr>
              <a:t>语言并非</a:t>
            </a:r>
            <a:r>
              <a:rPr lang="en-US" altLang="zh-CN">
                <a:latin typeface="PingFang SC Regular" panose="020B0400000000000000" charset="-122"/>
                <a:ea typeface="PingFang SC Regular" panose="020B0400000000000000" charset="-122"/>
                <a:cs typeface="PingFang SC Regular" panose="020B0400000000000000" charset="-122"/>
                <a:sym typeface="+mn-ea"/>
              </a:rPr>
              <a:t> 100% </a:t>
            </a:r>
            <a:r>
              <a:rPr lang="zh-CN" altLang="en-US">
                <a:latin typeface="PingFang SC Regular" panose="020B0400000000000000" charset="-122"/>
                <a:ea typeface="PingFang SC Regular" panose="020B0400000000000000" charset="-122"/>
                <a:cs typeface="PingFang SC Regular" panose="020B0400000000000000" charset="-122"/>
                <a:sym typeface="+mn-ea"/>
              </a:rPr>
              <a:t>安全，尤其是</a:t>
            </a:r>
            <a:r>
              <a:rPr lang="en-US" altLang="zh-CN">
                <a:latin typeface="PingFang SC Regular" panose="020B0400000000000000" charset="-122"/>
                <a:ea typeface="PingFang SC Regular" panose="020B0400000000000000" charset="-122"/>
                <a:cs typeface="PingFang SC Regular" panose="020B0400000000000000" charset="-122"/>
                <a:sym typeface="+mn-ea"/>
              </a:rPr>
              <a:t> Unsafe Rust</a:t>
            </a:r>
            <a:endParaRPr lang="en-US" altLang="zh-CN">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a:p>
            <a:pPr marL="0" indent="0">
              <a:buNone/>
            </a:pPr>
            <a:endParaRPr lang="zh-CN" altLang="en-US">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4" name="图片 3" descr="Screen Shot 2022-06-15 at 21.13.20"/>
          <p:cNvPicPr>
            <a:picLocks noChangeAspect="1"/>
          </p:cNvPicPr>
          <p:nvPr/>
        </p:nvPicPr>
        <p:blipFill>
          <a:blip r:embed="rId1"/>
          <a:stretch>
            <a:fillRect/>
          </a:stretch>
        </p:blipFill>
        <p:spPr>
          <a:xfrm>
            <a:off x="406400" y="2447290"/>
            <a:ext cx="6067425" cy="1419225"/>
          </a:xfrm>
          <a:prstGeom prst="rect">
            <a:avLst/>
          </a:prstGeom>
        </p:spPr>
      </p:pic>
      <p:pic>
        <p:nvPicPr>
          <p:cNvPr id="6" name="图片 5" descr="Screen Shot 2022-06-15 at 21.19.41"/>
          <p:cNvPicPr>
            <a:picLocks noChangeAspect="1"/>
          </p:cNvPicPr>
          <p:nvPr/>
        </p:nvPicPr>
        <p:blipFill>
          <a:blip r:embed="rId2"/>
          <a:stretch>
            <a:fillRect/>
          </a:stretch>
        </p:blipFill>
        <p:spPr>
          <a:xfrm>
            <a:off x="406400" y="3866515"/>
            <a:ext cx="11379200" cy="1189990"/>
          </a:xfrm>
          <a:prstGeom prst="rect">
            <a:avLst/>
          </a:prstGeom>
        </p:spPr>
      </p:pic>
    </p:spTree>
  </p:cSld>
  <p:clrMapOvr>
    <a:masterClrMapping/>
  </p:clrMapOvr>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4078</Words>
  <Application>WPS 演示</Application>
  <PresentationFormat>宽屏</PresentationFormat>
  <Paragraphs>426</Paragraphs>
  <Slides>49</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49</vt:i4>
      </vt:variant>
    </vt:vector>
  </HeadingPairs>
  <TitlesOfParts>
    <vt:vector size="76" baseType="lpstr">
      <vt:lpstr>Arial</vt:lpstr>
      <vt:lpstr>宋体</vt:lpstr>
      <vt:lpstr>Wingdings</vt:lpstr>
      <vt:lpstr>Proxima Nova Lt</vt:lpstr>
      <vt:lpstr>苹方-简</vt:lpstr>
      <vt:lpstr>Proxima Nova Rg</vt:lpstr>
      <vt:lpstr>PingFang SC Light</vt:lpstr>
      <vt:lpstr>PingFang SC Medium</vt:lpstr>
      <vt:lpstr>PingFang SC Thin</vt:lpstr>
      <vt:lpstr>PingFang SC Semibold</vt:lpstr>
      <vt:lpstr>微软雅黑</vt:lpstr>
      <vt:lpstr>汉仪旗黑</vt:lpstr>
      <vt:lpstr>宋体</vt:lpstr>
      <vt:lpstr>Arial Unicode MS</vt:lpstr>
      <vt:lpstr>等线 Light</vt:lpstr>
      <vt:lpstr>汉仪中等线KW</vt:lpstr>
      <vt:lpstr>等线</vt:lpstr>
      <vt:lpstr>Calibri</vt:lpstr>
      <vt:lpstr>Helvetica Neue</vt:lpstr>
      <vt:lpstr>汉仪书宋二KW</vt:lpstr>
      <vt:lpstr>黑体</vt:lpstr>
      <vt:lpstr>汉仪中黑KW</vt:lpstr>
      <vt:lpstr>儷宋 Pro</vt:lpstr>
      <vt:lpstr>Hiragino Sans CNS W3</vt:lpstr>
      <vt:lpstr>PingFang TC Regular</vt:lpstr>
      <vt:lpstr>PingFang SC Regular</vt:lpstr>
      <vt:lpstr>1_自定义设计方案</vt:lpstr>
      <vt:lpstr>PowerPoint 演示文稿</vt:lpstr>
      <vt:lpstr>PowerPoint 演示文稿</vt:lpstr>
      <vt:lpstr>内容概要</vt:lpstr>
      <vt:lpstr>内容概要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Rust 编码规范的作用与愿景</vt:lpstr>
      <vt:lpstr>Rust 编码规范的作用与愿景</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编码规范内容组织介绍</vt:lpstr>
      <vt:lpstr>Rust 编码规范的作用与愿景</vt:lpstr>
      <vt:lpstr>如何在项目中应用 Rust 编码规范</vt:lpstr>
      <vt:lpstr>如何在项目中应用 Rust 编码规范</vt:lpstr>
      <vt:lpstr>如何在项目中应用 Rust 编码规范</vt:lpstr>
      <vt:lpstr>如何在项目中应用 Rust 编码规范</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贝贝</dc:creator>
  <cp:lastModifiedBy>Alex</cp:lastModifiedBy>
  <cp:revision>112</cp:revision>
  <dcterms:created xsi:type="dcterms:W3CDTF">2022-07-25T15:52:22Z</dcterms:created>
  <dcterms:modified xsi:type="dcterms:W3CDTF">2022-07-25T15:52:22Z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125DD38C89B8050E2691CF62E9BF75D3</vt:lpwstr>
  </property>
  <property fmtid="{D5CDD505-2E9C-101B-9397-08002B2CF9AE}" pid="3" name="KSOProductBuildVer">
    <vt:lpwstr>2052-4.3.0.7280</vt:lpwstr>
  </property>
</Properties>
</file>